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39"/>
  </p:notesMasterIdLst>
  <p:handoutMasterIdLst>
    <p:handoutMasterId r:id="rId40"/>
  </p:handoutMasterIdLst>
  <p:sldIdLst>
    <p:sldId id="258" r:id="rId9"/>
    <p:sldId id="259" r:id="rId10"/>
    <p:sldId id="260" r:id="rId11"/>
    <p:sldId id="261" r:id="rId12"/>
    <p:sldId id="282" r:id="rId13"/>
    <p:sldId id="283" r:id="rId14"/>
    <p:sldId id="285" r:id="rId15"/>
    <p:sldId id="286" r:id="rId16"/>
    <p:sldId id="287" r:id="rId17"/>
    <p:sldId id="288" r:id="rId18"/>
    <p:sldId id="289" r:id="rId19"/>
    <p:sldId id="284" r:id="rId20"/>
    <p:sldId id="262" r:id="rId21"/>
    <p:sldId id="263" r:id="rId22"/>
    <p:sldId id="264" r:id="rId23"/>
    <p:sldId id="265" r:id="rId24"/>
    <p:sldId id="266" r:id="rId25"/>
    <p:sldId id="268" r:id="rId26"/>
    <p:sldId id="269" r:id="rId27"/>
    <p:sldId id="270" r:id="rId28"/>
    <p:sldId id="280" r:id="rId29"/>
    <p:sldId id="271" r:id="rId30"/>
    <p:sldId id="281" r:id="rId31"/>
    <p:sldId id="272" r:id="rId32"/>
    <p:sldId id="273" r:id="rId33"/>
    <p:sldId id="274" r:id="rId34"/>
    <p:sldId id="275" r:id="rId35"/>
    <p:sldId id="276" r:id="rId36"/>
    <p:sldId id="277" r:id="rId37"/>
    <p:sldId id="278" r:id="rId38"/>
  </p:sldIdLst>
  <p:sldSz cx="12192000" cy="6858000"/>
  <p:notesSz cx="6858000" cy="9144000"/>
  <p:embeddedFontLst>
    <p:embeddedFont>
      <p:font typeface="Super Grotesk Offc Pro" panose="020B0504020101020102" pitchFamily="34" charset="0"/>
      <p:regular r:id="rId41"/>
    </p:embeddedFont>
  </p:embeddedFontLst>
  <p:custDataLst>
    <p:tags r:id="rId42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3"/>
  </p:normalViewPr>
  <p:slideViewPr>
    <p:cSldViewPr showGuides="1">
      <p:cViewPr varScale="1">
        <p:scale>
          <a:sx n="80" d="100"/>
          <a:sy n="80" d="100"/>
        </p:scale>
        <p:origin x="58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14DR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'14DR'!$C$4:$C$17</c:f>
              <c:numCache>
                <c:formatCode>0.00%</c:formatCode>
                <c:ptCount val="14"/>
                <c:pt idx="0">
                  <c:v>0.223</c:v>
                </c:pt>
                <c:pt idx="1">
                  <c:v>0.192</c:v>
                </c:pt>
                <c:pt idx="2">
                  <c:v>0.19800000000000001</c:v>
                </c:pt>
                <c:pt idx="3">
                  <c:v>0.19600000000000001</c:v>
                </c:pt>
                <c:pt idx="4">
                  <c:v>0.193</c:v>
                </c:pt>
                <c:pt idx="5">
                  <c:v>0.182</c:v>
                </c:pt>
                <c:pt idx="6">
                  <c:v>0.17899999999999999</c:v>
                </c:pt>
                <c:pt idx="7">
                  <c:v>0.17699999999999999</c:v>
                </c:pt>
                <c:pt idx="8">
                  <c:v>0.17299999999999999</c:v>
                </c:pt>
                <c:pt idx="9">
                  <c:v>0.17499999999999999</c:v>
                </c:pt>
                <c:pt idx="10">
                  <c:v>0.17199999999999999</c:v>
                </c:pt>
                <c:pt idx="11">
                  <c:v>0.17399999999999999</c:v>
                </c:pt>
                <c:pt idx="12">
                  <c:v>0.17399999999999999</c:v>
                </c:pt>
                <c:pt idx="13">
                  <c:v>0.17100000000000001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'14DR'!$D$2:$D$3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'14DR'!$D$4:$D$17</c:f>
              <c:numCache>
                <c:formatCode>0.00%</c:formatCode>
                <c:ptCount val="14"/>
                <c:pt idx="0">
                  <c:v>0.222</c:v>
                </c:pt>
                <c:pt idx="1">
                  <c:v>0.189</c:v>
                </c:pt>
                <c:pt idx="2">
                  <c:v>0.19700000000000001</c:v>
                </c:pt>
                <c:pt idx="3">
                  <c:v>0.19</c:v>
                </c:pt>
                <c:pt idx="4">
                  <c:v>0.188</c:v>
                </c:pt>
                <c:pt idx="5">
                  <c:v>0.17599999999999999</c:v>
                </c:pt>
                <c:pt idx="6">
                  <c:v>0.17499999999999999</c:v>
                </c:pt>
                <c:pt idx="7">
                  <c:v>0.17299999999999999</c:v>
                </c:pt>
                <c:pt idx="8">
                  <c:v>0.16800000000000001</c:v>
                </c:pt>
                <c:pt idx="9">
                  <c:v>0.17100000000000001</c:v>
                </c:pt>
                <c:pt idx="10">
                  <c:v>0.16500000000000001</c:v>
                </c:pt>
                <c:pt idx="11">
                  <c:v>0.17100000000000001</c:v>
                </c:pt>
                <c:pt idx="12">
                  <c:v>0.17199999999999999</c:v>
                </c:pt>
                <c:pt idx="13">
                  <c:v>0.16700000000000001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7852048"/>
        <c:axId val="427853616"/>
      </c:lineChart>
      <c:catAx>
        <c:axId val="42785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3616"/>
        <c:crosses val="autoZero"/>
        <c:auto val="1"/>
        <c:lblAlgn val="ctr"/>
        <c:lblOffset val="100"/>
        <c:noMultiLvlLbl val="0"/>
      </c:catAx>
      <c:valAx>
        <c:axId val="427853616"/>
        <c:scaling>
          <c:orientation val="minMax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785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2DR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'2DR'!$C$4:$C$29</c:f>
              <c:numCache>
                <c:formatCode>0.00%</c:formatCode>
                <c:ptCount val="26"/>
                <c:pt idx="0">
                  <c:v>0.376</c:v>
                </c:pt>
                <c:pt idx="1">
                  <c:v>0.33500000000000002</c:v>
                </c:pt>
                <c:pt idx="2">
                  <c:v>0.32300000000000001</c:v>
                </c:pt>
                <c:pt idx="3">
                  <c:v>0.34499999999999997</c:v>
                </c:pt>
                <c:pt idx="4">
                  <c:v>0.34200000000000003</c:v>
                </c:pt>
                <c:pt idx="5">
                  <c:v>0.32100000000000001</c:v>
                </c:pt>
                <c:pt idx="6">
                  <c:v>0.31900000000000001</c:v>
                </c:pt>
                <c:pt idx="7">
                  <c:v>0.312</c:v>
                </c:pt>
                <c:pt idx="8">
                  <c:v>0.315</c:v>
                </c:pt>
                <c:pt idx="9">
                  <c:v>0.30499999999999999</c:v>
                </c:pt>
                <c:pt idx="10">
                  <c:v>0.31900000000000001</c:v>
                </c:pt>
                <c:pt idx="11">
                  <c:v>0.32</c:v>
                </c:pt>
                <c:pt idx="12">
                  <c:v>0.32</c:v>
                </c:pt>
                <c:pt idx="13">
                  <c:v>0.315</c:v>
                </c:pt>
                <c:pt idx="14">
                  <c:v>0.308</c:v>
                </c:pt>
                <c:pt idx="15">
                  <c:v>0.317</c:v>
                </c:pt>
                <c:pt idx="16">
                  <c:v>0.30599999999999999</c:v>
                </c:pt>
                <c:pt idx="17">
                  <c:v>0.32</c:v>
                </c:pt>
                <c:pt idx="18">
                  <c:v>0.317</c:v>
                </c:pt>
                <c:pt idx="19">
                  <c:v>0.317</c:v>
                </c:pt>
                <c:pt idx="20">
                  <c:v>0.311</c:v>
                </c:pt>
                <c:pt idx="21">
                  <c:v>0.3</c:v>
                </c:pt>
                <c:pt idx="22">
                  <c:v>0.309</c:v>
                </c:pt>
                <c:pt idx="23">
                  <c:v>0.30099999999999999</c:v>
                </c:pt>
                <c:pt idx="24">
                  <c:v>0.312</c:v>
                </c:pt>
                <c:pt idx="25">
                  <c:v>0.309</c:v>
                </c:pt>
              </c:numCache>
            </c:numRef>
          </c:val>
        </c:ser>
        <c:ser>
          <c:idx val="1"/>
          <c:order val="1"/>
          <c:tx>
            <c:strRef>
              <c:f>'2DR'!$D$2:$D$3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'2DR'!$D$4:$D$29</c:f>
              <c:numCache>
                <c:formatCode>0.00%</c:formatCode>
                <c:ptCount val="26"/>
                <c:pt idx="0">
                  <c:v>0.378</c:v>
                </c:pt>
                <c:pt idx="1">
                  <c:v>0.33700000000000002</c:v>
                </c:pt>
                <c:pt idx="2">
                  <c:v>0.32500000000000001</c:v>
                </c:pt>
                <c:pt idx="3">
                  <c:v>0.34699999999999998</c:v>
                </c:pt>
                <c:pt idx="4">
                  <c:v>0.34499999999999997</c:v>
                </c:pt>
                <c:pt idx="5">
                  <c:v>0.32500000000000001</c:v>
                </c:pt>
                <c:pt idx="6">
                  <c:v>0.32300000000000001</c:v>
                </c:pt>
                <c:pt idx="7">
                  <c:v>0.315</c:v>
                </c:pt>
                <c:pt idx="8">
                  <c:v>0.31900000000000001</c:v>
                </c:pt>
                <c:pt idx="9">
                  <c:v>0.31</c:v>
                </c:pt>
                <c:pt idx="10">
                  <c:v>0.32200000000000001</c:v>
                </c:pt>
                <c:pt idx="11">
                  <c:v>0.32300000000000001</c:v>
                </c:pt>
                <c:pt idx="12">
                  <c:v>0.32300000000000001</c:v>
                </c:pt>
                <c:pt idx="13">
                  <c:v>0.318</c:v>
                </c:pt>
                <c:pt idx="14">
                  <c:v>0.312</c:v>
                </c:pt>
                <c:pt idx="15">
                  <c:v>0.31900000000000001</c:v>
                </c:pt>
                <c:pt idx="16">
                  <c:v>0.309</c:v>
                </c:pt>
                <c:pt idx="17">
                  <c:v>0.32200000000000001</c:v>
                </c:pt>
                <c:pt idx="18">
                  <c:v>0.32</c:v>
                </c:pt>
                <c:pt idx="19">
                  <c:v>0.32</c:v>
                </c:pt>
                <c:pt idx="20">
                  <c:v>0.315</c:v>
                </c:pt>
                <c:pt idx="21">
                  <c:v>0.30299999999999999</c:v>
                </c:pt>
                <c:pt idx="22">
                  <c:v>0.312</c:v>
                </c:pt>
                <c:pt idx="23">
                  <c:v>0.30399999999999999</c:v>
                </c:pt>
                <c:pt idx="24">
                  <c:v>0.315</c:v>
                </c:pt>
                <c:pt idx="25">
                  <c:v>0.314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08344"/>
        <c:axId val="387013832"/>
      </c:barChart>
      <c:catAx>
        <c:axId val="387008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3832"/>
        <c:crosses val="autoZero"/>
        <c:auto val="1"/>
        <c:lblAlgn val="ctr"/>
        <c:lblOffset val="100"/>
        <c:noMultiLvlLbl val="0"/>
      </c:catAx>
      <c:valAx>
        <c:axId val="387013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08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'7DR'!$C$2:$C$3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'7DR'!$C$4:$C$24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</c:ser>
        <c:ser>
          <c:idx val="1"/>
          <c:order val="1"/>
          <c:tx>
            <c:strRef>
              <c:f>'7DR'!$D$2:$D$3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'7DR'!$B$4:$B$24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'7DR'!$D$4:$D$24</c:f>
              <c:numCache>
                <c:formatCode>0%</c:formatCode>
                <c:ptCount val="21"/>
                <c:pt idx="0">
                  <c:v>0.27</c:v>
                </c:pt>
                <c:pt idx="1">
                  <c:v>0.23</c:v>
                </c:pt>
                <c:pt idx="2">
                  <c:v>0.24</c:v>
                </c:pt>
                <c:pt idx="3">
                  <c:v>0.23</c:v>
                </c:pt>
                <c:pt idx="4">
                  <c:v>0.23</c:v>
                </c:pt>
                <c:pt idx="5">
                  <c:v>0.22</c:v>
                </c:pt>
                <c:pt idx="6">
                  <c:v>0.22</c:v>
                </c:pt>
                <c:pt idx="7">
                  <c:v>0.21</c:v>
                </c:pt>
                <c:pt idx="8">
                  <c:v>0.21</c:v>
                </c:pt>
                <c:pt idx="9">
                  <c:v>0.21</c:v>
                </c:pt>
                <c:pt idx="10">
                  <c:v>0.21</c:v>
                </c:pt>
                <c:pt idx="11">
                  <c:v>0.21</c:v>
                </c:pt>
                <c:pt idx="12">
                  <c:v>0.21</c:v>
                </c:pt>
                <c:pt idx="13">
                  <c:v>0.21</c:v>
                </c:pt>
                <c:pt idx="14">
                  <c:v>0.2</c:v>
                </c:pt>
                <c:pt idx="15">
                  <c:v>0.2</c:v>
                </c:pt>
                <c:pt idx="16">
                  <c:v>0.21</c:v>
                </c:pt>
                <c:pt idx="17">
                  <c:v>0.2</c:v>
                </c:pt>
                <c:pt idx="18">
                  <c:v>0.2</c:v>
                </c:pt>
                <c:pt idx="19">
                  <c:v>0.21</c:v>
                </c:pt>
                <c:pt idx="20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11480"/>
        <c:axId val="387009128"/>
      </c:barChart>
      <c:catAx>
        <c:axId val="387011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09128"/>
        <c:crosses val="autoZero"/>
        <c:auto val="1"/>
        <c:lblAlgn val="ctr"/>
        <c:lblOffset val="100"/>
        <c:noMultiLvlLbl val="0"/>
      </c:catAx>
      <c:valAx>
        <c:axId val="387009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14DR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'14DR'!$C$4:$C$17</c:f>
              <c:numCache>
                <c:formatCode>0.00%</c:formatCode>
                <c:ptCount val="14"/>
                <c:pt idx="0">
                  <c:v>0.223</c:v>
                </c:pt>
                <c:pt idx="1">
                  <c:v>0.192</c:v>
                </c:pt>
                <c:pt idx="2">
                  <c:v>0.19800000000000001</c:v>
                </c:pt>
                <c:pt idx="3">
                  <c:v>0.19600000000000001</c:v>
                </c:pt>
                <c:pt idx="4">
                  <c:v>0.193</c:v>
                </c:pt>
                <c:pt idx="5">
                  <c:v>0.182</c:v>
                </c:pt>
                <c:pt idx="6">
                  <c:v>0.17899999999999999</c:v>
                </c:pt>
                <c:pt idx="7">
                  <c:v>0.17699999999999999</c:v>
                </c:pt>
                <c:pt idx="8">
                  <c:v>0.17299999999999999</c:v>
                </c:pt>
                <c:pt idx="9">
                  <c:v>0.17499999999999999</c:v>
                </c:pt>
                <c:pt idx="10">
                  <c:v>0.17199999999999999</c:v>
                </c:pt>
                <c:pt idx="11">
                  <c:v>0.17399999999999999</c:v>
                </c:pt>
                <c:pt idx="12">
                  <c:v>0.17399999999999999</c:v>
                </c:pt>
                <c:pt idx="13">
                  <c:v>0.17100000000000001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'14DR'!$D$2:$D$3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</c:numCache>
            </c:numRef>
          </c:cat>
          <c:val>
            <c:numRef>
              <c:f>'14DR'!$D$4:$D$17</c:f>
              <c:numCache>
                <c:formatCode>0.00%</c:formatCode>
                <c:ptCount val="14"/>
                <c:pt idx="0">
                  <c:v>0.222</c:v>
                </c:pt>
                <c:pt idx="1">
                  <c:v>0.189</c:v>
                </c:pt>
                <c:pt idx="2">
                  <c:v>0.19700000000000001</c:v>
                </c:pt>
                <c:pt idx="3">
                  <c:v>0.19</c:v>
                </c:pt>
                <c:pt idx="4">
                  <c:v>0.188</c:v>
                </c:pt>
                <c:pt idx="5">
                  <c:v>0.17599999999999999</c:v>
                </c:pt>
                <c:pt idx="6">
                  <c:v>0.17499999999999999</c:v>
                </c:pt>
                <c:pt idx="7">
                  <c:v>0.17299999999999999</c:v>
                </c:pt>
                <c:pt idx="8">
                  <c:v>0.16800000000000001</c:v>
                </c:pt>
                <c:pt idx="9">
                  <c:v>0.17100000000000001</c:v>
                </c:pt>
                <c:pt idx="10">
                  <c:v>0.16500000000000001</c:v>
                </c:pt>
                <c:pt idx="11">
                  <c:v>0.17100000000000001</c:v>
                </c:pt>
                <c:pt idx="12">
                  <c:v>0.17199999999999999</c:v>
                </c:pt>
                <c:pt idx="13">
                  <c:v>0.16700000000000001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508232"/>
        <c:axId val="426507056"/>
      </c:lineChart>
      <c:catAx>
        <c:axId val="42650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6507056"/>
        <c:crosses val="autoZero"/>
        <c:auto val="1"/>
        <c:lblAlgn val="ctr"/>
        <c:lblOffset val="100"/>
        <c:noMultiLvlLbl val="0"/>
      </c:catAx>
      <c:valAx>
        <c:axId val="426507056"/>
        <c:scaling>
          <c:orientation val="minMax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6508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'Daily Active Users'!$C$2:$C$3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'Daily Active Users'!$B$4:$B$44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Active Users'!$C$4:$C$44</c:f>
              <c:numCache>
                <c:formatCode>General</c:formatCode>
                <c:ptCount val="41"/>
                <c:pt idx="0">
                  <c:v>34115299</c:v>
                </c:pt>
                <c:pt idx="1">
                  <c:v>33052407</c:v>
                </c:pt>
                <c:pt idx="2">
                  <c:v>33477087</c:v>
                </c:pt>
                <c:pt idx="3">
                  <c:v>34675701</c:v>
                </c:pt>
                <c:pt idx="4">
                  <c:v>35098449</c:v>
                </c:pt>
                <c:pt idx="5">
                  <c:v>35140637</c:v>
                </c:pt>
                <c:pt idx="6">
                  <c:v>34797580</c:v>
                </c:pt>
                <c:pt idx="7">
                  <c:v>34056756</c:v>
                </c:pt>
                <c:pt idx="8">
                  <c:v>32890189</c:v>
                </c:pt>
                <c:pt idx="9">
                  <c:v>33062597</c:v>
                </c:pt>
                <c:pt idx="10">
                  <c:v>34755702</c:v>
                </c:pt>
                <c:pt idx="11">
                  <c:v>35166574</c:v>
                </c:pt>
                <c:pt idx="12">
                  <c:v>35310022</c:v>
                </c:pt>
                <c:pt idx="13">
                  <c:v>34950721</c:v>
                </c:pt>
                <c:pt idx="14">
                  <c:v>34971926</c:v>
                </c:pt>
                <c:pt idx="15">
                  <c:v>34728940</c:v>
                </c:pt>
                <c:pt idx="16">
                  <c:v>35097195</c:v>
                </c:pt>
                <c:pt idx="17">
                  <c:v>36155410</c:v>
                </c:pt>
                <c:pt idx="18">
                  <c:v>36881270</c:v>
                </c:pt>
                <c:pt idx="19">
                  <c:v>36771923</c:v>
                </c:pt>
                <c:pt idx="20">
                  <c:v>36981546</c:v>
                </c:pt>
                <c:pt idx="21">
                  <c:v>36504456</c:v>
                </c:pt>
                <c:pt idx="22">
                  <c:v>35413369</c:v>
                </c:pt>
                <c:pt idx="23">
                  <c:v>35882935</c:v>
                </c:pt>
                <c:pt idx="24">
                  <c:v>36904893</c:v>
                </c:pt>
                <c:pt idx="25">
                  <c:v>37266187</c:v>
                </c:pt>
                <c:pt idx="26">
                  <c:v>37208772</c:v>
                </c:pt>
                <c:pt idx="27">
                  <c:v>36815790</c:v>
                </c:pt>
                <c:pt idx="28">
                  <c:v>36084746</c:v>
                </c:pt>
                <c:pt idx="29">
                  <c:v>35166300</c:v>
                </c:pt>
                <c:pt idx="30">
                  <c:v>35821469</c:v>
                </c:pt>
                <c:pt idx="31">
                  <c:v>36656134</c:v>
                </c:pt>
                <c:pt idx="32">
                  <c:v>36828784</c:v>
                </c:pt>
                <c:pt idx="33">
                  <c:v>36395107</c:v>
                </c:pt>
                <c:pt idx="34">
                  <c:v>36079366</c:v>
                </c:pt>
                <c:pt idx="35">
                  <c:v>35594824</c:v>
                </c:pt>
                <c:pt idx="36">
                  <c:v>34422319</c:v>
                </c:pt>
                <c:pt idx="37">
                  <c:v>35114477</c:v>
                </c:pt>
                <c:pt idx="38">
                  <c:v>35996976</c:v>
                </c:pt>
                <c:pt idx="39">
                  <c:v>36281058</c:v>
                </c:pt>
                <c:pt idx="40">
                  <c:v>35261856</c:v>
                </c:pt>
              </c:numCache>
            </c:numRef>
          </c:val>
        </c:ser>
        <c:ser>
          <c:idx val="1"/>
          <c:order val="1"/>
          <c:tx>
            <c:strRef>
              <c:f>'Daily Active Users'!$D$2:$D$3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'Daily Active Users'!$B$4:$B$44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Active Users'!$D$4:$D$44</c:f>
              <c:numCache>
                <c:formatCode>General</c:formatCode>
                <c:ptCount val="41"/>
                <c:pt idx="0">
                  <c:v>34106970</c:v>
                </c:pt>
                <c:pt idx="1">
                  <c:v>33054740</c:v>
                </c:pt>
                <c:pt idx="2">
                  <c:v>33464083</c:v>
                </c:pt>
                <c:pt idx="3">
                  <c:v>34672761</c:v>
                </c:pt>
                <c:pt idx="4">
                  <c:v>35084996</c:v>
                </c:pt>
                <c:pt idx="5">
                  <c:v>35138953</c:v>
                </c:pt>
                <c:pt idx="6">
                  <c:v>34788931</c:v>
                </c:pt>
                <c:pt idx="7">
                  <c:v>34043427</c:v>
                </c:pt>
                <c:pt idx="8">
                  <c:v>32877736</c:v>
                </c:pt>
                <c:pt idx="9">
                  <c:v>33054096</c:v>
                </c:pt>
                <c:pt idx="10">
                  <c:v>34734031</c:v>
                </c:pt>
                <c:pt idx="11">
                  <c:v>35154459</c:v>
                </c:pt>
                <c:pt idx="12">
                  <c:v>35296049</c:v>
                </c:pt>
                <c:pt idx="13">
                  <c:v>34936442</c:v>
                </c:pt>
                <c:pt idx="14">
                  <c:v>34965122</c:v>
                </c:pt>
                <c:pt idx="15">
                  <c:v>34768653</c:v>
                </c:pt>
                <c:pt idx="16">
                  <c:v>35063027</c:v>
                </c:pt>
                <c:pt idx="17">
                  <c:v>36101219</c:v>
                </c:pt>
                <c:pt idx="18">
                  <c:v>36764945</c:v>
                </c:pt>
                <c:pt idx="19">
                  <c:v>36649311</c:v>
                </c:pt>
                <c:pt idx="20">
                  <c:v>36809824</c:v>
                </c:pt>
                <c:pt idx="21">
                  <c:v>36286779</c:v>
                </c:pt>
                <c:pt idx="22">
                  <c:v>35160372</c:v>
                </c:pt>
                <c:pt idx="23">
                  <c:v>35595071</c:v>
                </c:pt>
                <c:pt idx="24">
                  <c:v>36582118</c:v>
                </c:pt>
                <c:pt idx="25">
                  <c:v>36901248</c:v>
                </c:pt>
                <c:pt idx="26">
                  <c:v>36800692</c:v>
                </c:pt>
                <c:pt idx="27">
                  <c:v>36370478</c:v>
                </c:pt>
                <c:pt idx="28">
                  <c:v>35612972</c:v>
                </c:pt>
                <c:pt idx="29">
                  <c:v>34693079</c:v>
                </c:pt>
                <c:pt idx="30">
                  <c:v>35296524</c:v>
                </c:pt>
                <c:pt idx="31">
                  <c:v>36087771</c:v>
                </c:pt>
                <c:pt idx="32">
                  <c:v>36210144</c:v>
                </c:pt>
                <c:pt idx="33">
                  <c:v>35734579</c:v>
                </c:pt>
                <c:pt idx="34">
                  <c:v>35390387</c:v>
                </c:pt>
                <c:pt idx="35">
                  <c:v>34876467</c:v>
                </c:pt>
                <c:pt idx="36">
                  <c:v>33683370</c:v>
                </c:pt>
                <c:pt idx="37">
                  <c:v>34382940</c:v>
                </c:pt>
                <c:pt idx="38">
                  <c:v>35192835</c:v>
                </c:pt>
                <c:pt idx="39">
                  <c:v>35462810</c:v>
                </c:pt>
                <c:pt idx="40">
                  <c:v>34386364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14616"/>
        <c:axId val="387011872"/>
      </c:barChart>
      <c:catAx>
        <c:axId val="387014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872"/>
        <c:crosses val="autoZero"/>
        <c:auto val="1"/>
        <c:lblAlgn val="ctr"/>
        <c:lblOffset val="100"/>
        <c:noMultiLvlLbl val="0"/>
      </c:catAx>
      <c:valAx>
        <c:axId val="38701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4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'Daily Converters'!$C$2:$C$3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'Daily Converters'!$B$4:$B$44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Converters'!$C$4:$C$44</c:f>
              <c:numCache>
                <c:formatCode>General</c:formatCode>
                <c:ptCount val="41"/>
                <c:pt idx="0">
                  <c:v>26560</c:v>
                </c:pt>
                <c:pt idx="1">
                  <c:v>26689</c:v>
                </c:pt>
                <c:pt idx="2">
                  <c:v>27790</c:v>
                </c:pt>
                <c:pt idx="3">
                  <c:v>25411</c:v>
                </c:pt>
                <c:pt idx="4">
                  <c:v>26769</c:v>
                </c:pt>
                <c:pt idx="5">
                  <c:v>25824</c:v>
                </c:pt>
                <c:pt idx="6">
                  <c:v>25447</c:v>
                </c:pt>
                <c:pt idx="7">
                  <c:v>27445</c:v>
                </c:pt>
                <c:pt idx="8">
                  <c:v>28394</c:v>
                </c:pt>
                <c:pt idx="9">
                  <c:v>27209</c:v>
                </c:pt>
                <c:pt idx="10">
                  <c:v>24867</c:v>
                </c:pt>
                <c:pt idx="11">
                  <c:v>23454</c:v>
                </c:pt>
                <c:pt idx="12">
                  <c:v>23642</c:v>
                </c:pt>
                <c:pt idx="13">
                  <c:v>28134</c:v>
                </c:pt>
                <c:pt idx="14">
                  <c:v>28875</c:v>
                </c:pt>
                <c:pt idx="15">
                  <c:v>30208</c:v>
                </c:pt>
                <c:pt idx="16">
                  <c:v>29759</c:v>
                </c:pt>
                <c:pt idx="17">
                  <c:v>23738</c:v>
                </c:pt>
                <c:pt idx="18">
                  <c:v>21964</c:v>
                </c:pt>
                <c:pt idx="19">
                  <c:v>21580</c:v>
                </c:pt>
                <c:pt idx="20">
                  <c:v>21472</c:v>
                </c:pt>
                <c:pt idx="21">
                  <c:v>21023</c:v>
                </c:pt>
                <c:pt idx="22">
                  <c:v>21636</c:v>
                </c:pt>
                <c:pt idx="23">
                  <c:v>22277</c:v>
                </c:pt>
                <c:pt idx="24">
                  <c:v>21171</c:v>
                </c:pt>
                <c:pt idx="25">
                  <c:v>21436</c:v>
                </c:pt>
                <c:pt idx="26">
                  <c:v>21019</c:v>
                </c:pt>
                <c:pt idx="27">
                  <c:v>20739</c:v>
                </c:pt>
                <c:pt idx="28">
                  <c:v>19710</c:v>
                </c:pt>
                <c:pt idx="29">
                  <c:v>20455</c:v>
                </c:pt>
                <c:pt idx="30">
                  <c:v>21736</c:v>
                </c:pt>
                <c:pt idx="31">
                  <c:v>19306</c:v>
                </c:pt>
                <c:pt idx="32">
                  <c:v>19790</c:v>
                </c:pt>
                <c:pt idx="33">
                  <c:v>19590</c:v>
                </c:pt>
                <c:pt idx="34">
                  <c:v>19170</c:v>
                </c:pt>
                <c:pt idx="35">
                  <c:v>19334</c:v>
                </c:pt>
                <c:pt idx="36">
                  <c:v>18909</c:v>
                </c:pt>
                <c:pt idx="37">
                  <c:v>19746</c:v>
                </c:pt>
                <c:pt idx="38">
                  <c:v>18537</c:v>
                </c:pt>
                <c:pt idx="39">
                  <c:v>19138</c:v>
                </c:pt>
                <c:pt idx="40">
                  <c:v>18133</c:v>
                </c:pt>
              </c:numCache>
            </c:numRef>
          </c:val>
        </c:ser>
        <c:ser>
          <c:idx val="1"/>
          <c:order val="1"/>
          <c:tx>
            <c:strRef>
              <c:f>'Daily Converters'!$D$2:$D$3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'Daily Converters'!$B$4:$B$44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Converters'!$D$4:$D$44</c:f>
              <c:numCache>
                <c:formatCode>General</c:formatCode>
                <c:ptCount val="41"/>
                <c:pt idx="0">
                  <c:v>25764</c:v>
                </c:pt>
                <c:pt idx="1">
                  <c:v>26536</c:v>
                </c:pt>
                <c:pt idx="2">
                  <c:v>27467</c:v>
                </c:pt>
                <c:pt idx="3">
                  <c:v>25816</c:v>
                </c:pt>
                <c:pt idx="4">
                  <c:v>25700</c:v>
                </c:pt>
                <c:pt idx="5">
                  <c:v>25952</c:v>
                </c:pt>
                <c:pt idx="6">
                  <c:v>24857</c:v>
                </c:pt>
                <c:pt idx="7">
                  <c:v>27295</c:v>
                </c:pt>
                <c:pt idx="8">
                  <c:v>28190</c:v>
                </c:pt>
                <c:pt idx="9">
                  <c:v>28002</c:v>
                </c:pt>
                <c:pt idx="10">
                  <c:v>25201</c:v>
                </c:pt>
                <c:pt idx="11">
                  <c:v>23327</c:v>
                </c:pt>
                <c:pt idx="12">
                  <c:v>23231</c:v>
                </c:pt>
                <c:pt idx="13">
                  <c:v>27850</c:v>
                </c:pt>
                <c:pt idx="14">
                  <c:v>30000</c:v>
                </c:pt>
                <c:pt idx="15">
                  <c:v>31403</c:v>
                </c:pt>
                <c:pt idx="16">
                  <c:v>30696</c:v>
                </c:pt>
                <c:pt idx="17">
                  <c:v>25505</c:v>
                </c:pt>
                <c:pt idx="18">
                  <c:v>23766</c:v>
                </c:pt>
                <c:pt idx="19">
                  <c:v>24661</c:v>
                </c:pt>
                <c:pt idx="20">
                  <c:v>24705</c:v>
                </c:pt>
                <c:pt idx="21">
                  <c:v>23982</c:v>
                </c:pt>
                <c:pt idx="22">
                  <c:v>24090</c:v>
                </c:pt>
                <c:pt idx="23">
                  <c:v>24533</c:v>
                </c:pt>
                <c:pt idx="24">
                  <c:v>22807</c:v>
                </c:pt>
                <c:pt idx="25">
                  <c:v>23838</c:v>
                </c:pt>
                <c:pt idx="26">
                  <c:v>23514</c:v>
                </c:pt>
                <c:pt idx="27">
                  <c:v>22100</c:v>
                </c:pt>
                <c:pt idx="28">
                  <c:v>21057</c:v>
                </c:pt>
                <c:pt idx="29">
                  <c:v>22299</c:v>
                </c:pt>
                <c:pt idx="30">
                  <c:v>22951</c:v>
                </c:pt>
                <c:pt idx="31">
                  <c:v>20553</c:v>
                </c:pt>
                <c:pt idx="32">
                  <c:v>20965</c:v>
                </c:pt>
                <c:pt idx="33">
                  <c:v>20805</c:v>
                </c:pt>
                <c:pt idx="34">
                  <c:v>20201</c:v>
                </c:pt>
                <c:pt idx="35">
                  <c:v>20413</c:v>
                </c:pt>
                <c:pt idx="36">
                  <c:v>20169</c:v>
                </c:pt>
                <c:pt idx="37">
                  <c:v>21436</c:v>
                </c:pt>
                <c:pt idx="38">
                  <c:v>19590</c:v>
                </c:pt>
                <c:pt idx="39">
                  <c:v>19502</c:v>
                </c:pt>
                <c:pt idx="40">
                  <c:v>19154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009912"/>
        <c:axId val="387015008"/>
      </c:barChart>
      <c:catAx>
        <c:axId val="387009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5008"/>
        <c:crosses val="autoZero"/>
        <c:auto val="1"/>
        <c:lblAlgn val="ctr"/>
        <c:lblOffset val="100"/>
        <c:noMultiLvlLbl val="0"/>
      </c:catAx>
      <c:valAx>
        <c:axId val="387015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09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Churn'!$C$4:$C$103</c:f>
              <c:numCache>
                <c:formatCode>General</c:formatCode>
                <c:ptCount val="100"/>
                <c:pt idx="0">
                  <c:v>3997201</c:v>
                </c:pt>
                <c:pt idx="1">
                  <c:v>4203693</c:v>
                </c:pt>
                <c:pt idx="2">
                  <c:v>4315512</c:v>
                </c:pt>
                <c:pt idx="3">
                  <c:v>4393342</c:v>
                </c:pt>
                <c:pt idx="4">
                  <c:v>4437973</c:v>
                </c:pt>
                <c:pt idx="5">
                  <c:v>4480555</c:v>
                </c:pt>
                <c:pt idx="6">
                  <c:v>4507432</c:v>
                </c:pt>
                <c:pt idx="7">
                  <c:v>4548886</c:v>
                </c:pt>
                <c:pt idx="8">
                  <c:v>4574582</c:v>
                </c:pt>
                <c:pt idx="9">
                  <c:v>4612547</c:v>
                </c:pt>
                <c:pt idx="10">
                  <c:v>4634040</c:v>
                </c:pt>
                <c:pt idx="11">
                  <c:v>4657357</c:v>
                </c:pt>
                <c:pt idx="12">
                  <c:v>4680369</c:v>
                </c:pt>
                <c:pt idx="13">
                  <c:v>4701581</c:v>
                </c:pt>
                <c:pt idx="14">
                  <c:v>4723671</c:v>
                </c:pt>
                <c:pt idx="15">
                  <c:v>4751914</c:v>
                </c:pt>
                <c:pt idx="16">
                  <c:v>4762327</c:v>
                </c:pt>
                <c:pt idx="17">
                  <c:v>4776540</c:v>
                </c:pt>
                <c:pt idx="18">
                  <c:v>4787877</c:v>
                </c:pt>
                <c:pt idx="19">
                  <c:v>4804057</c:v>
                </c:pt>
                <c:pt idx="20">
                  <c:v>4814571</c:v>
                </c:pt>
                <c:pt idx="21">
                  <c:v>4824224</c:v>
                </c:pt>
                <c:pt idx="22">
                  <c:v>4833643</c:v>
                </c:pt>
                <c:pt idx="23">
                  <c:v>4844986</c:v>
                </c:pt>
                <c:pt idx="24">
                  <c:v>4854526</c:v>
                </c:pt>
                <c:pt idx="25">
                  <c:v>4865073</c:v>
                </c:pt>
                <c:pt idx="26">
                  <c:v>4867085</c:v>
                </c:pt>
                <c:pt idx="27">
                  <c:v>4871258</c:v>
                </c:pt>
                <c:pt idx="28">
                  <c:v>4874615</c:v>
                </c:pt>
                <c:pt idx="29">
                  <c:v>4876993</c:v>
                </c:pt>
                <c:pt idx="30">
                  <c:v>4880413</c:v>
                </c:pt>
                <c:pt idx="31">
                  <c:v>4884853</c:v>
                </c:pt>
                <c:pt idx="32">
                  <c:v>4888751</c:v>
                </c:pt>
                <c:pt idx="33">
                  <c:v>4891277</c:v>
                </c:pt>
                <c:pt idx="34">
                  <c:v>4892907</c:v>
                </c:pt>
                <c:pt idx="35">
                  <c:v>4899659</c:v>
                </c:pt>
                <c:pt idx="36">
                  <c:v>4904983</c:v>
                </c:pt>
                <c:pt idx="37">
                  <c:v>4909266</c:v>
                </c:pt>
                <c:pt idx="38">
                  <c:v>4910875</c:v>
                </c:pt>
                <c:pt idx="39">
                  <c:v>4911640</c:v>
                </c:pt>
                <c:pt idx="40">
                  <c:v>4918228</c:v>
                </c:pt>
                <c:pt idx="41">
                  <c:v>4919009</c:v>
                </c:pt>
                <c:pt idx="42">
                  <c:v>4919629</c:v>
                </c:pt>
                <c:pt idx="43">
                  <c:v>4920134</c:v>
                </c:pt>
                <c:pt idx="44">
                  <c:v>4923202</c:v>
                </c:pt>
                <c:pt idx="45">
                  <c:v>4924277</c:v>
                </c:pt>
                <c:pt idx="46">
                  <c:v>4924737</c:v>
                </c:pt>
                <c:pt idx="47">
                  <c:v>4929419</c:v>
                </c:pt>
                <c:pt idx="48">
                  <c:v>4929847</c:v>
                </c:pt>
                <c:pt idx="49">
                  <c:v>4930241</c:v>
                </c:pt>
                <c:pt idx="50">
                  <c:v>4930674</c:v>
                </c:pt>
                <c:pt idx="51">
                  <c:v>4931908</c:v>
                </c:pt>
                <c:pt idx="52">
                  <c:v>4932323</c:v>
                </c:pt>
                <c:pt idx="53">
                  <c:v>4933117</c:v>
                </c:pt>
                <c:pt idx="54">
                  <c:v>4933783</c:v>
                </c:pt>
                <c:pt idx="55">
                  <c:v>4936352</c:v>
                </c:pt>
                <c:pt idx="56">
                  <c:v>4936640</c:v>
                </c:pt>
                <c:pt idx="57">
                  <c:v>4936833</c:v>
                </c:pt>
                <c:pt idx="58">
                  <c:v>4937026</c:v>
                </c:pt>
                <c:pt idx="59">
                  <c:v>4937269</c:v>
                </c:pt>
                <c:pt idx="60">
                  <c:v>4937631</c:v>
                </c:pt>
                <c:pt idx="61">
                  <c:v>4938356</c:v>
                </c:pt>
                <c:pt idx="62">
                  <c:v>4938891</c:v>
                </c:pt>
                <c:pt idx="63">
                  <c:v>4939130</c:v>
                </c:pt>
                <c:pt idx="64">
                  <c:v>4939437</c:v>
                </c:pt>
                <c:pt idx="65">
                  <c:v>4939680</c:v>
                </c:pt>
                <c:pt idx="66">
                  <c:v>4939806</c:v>
                </c:pt>
                <c:pt idx="67">
                  <c:v>4940153</c:v>
                </c:pt>
                <c:pt idx="68">
                  <c:v>4940219</c:v>
                </c:pt>
                <c:pt idx="69">
                  <c:v>4940386</c:v>
                </c:pt>
                <c:pt idx="70">
                  <c:v>4940750</c:v>
                </c:pt>
                <c:pt idx="71">
                  <c:v>4940825</c:v>
                </c:pt>
                <c:pt idx="72">
                  <c:v>4940870</c:v>
                </c:pt>
                <c:pt idx="73">
                  <c:v>4940899</c:v>
                </c:pt>
                <c:pt idx="74">
                  <c:v>4940944</c:v>
                </c:pt>
                <c:pt idx="75">
                  <c:v>4941138</c:v>
                </c:pt>
                <c:pt idx="76">
                  <c:v>4941226</c:v>
                </c:pt>
                <c:pt idx="77">
                  <c:v>4941270</c:v>
                </c:pt>
                <c:pt idx="78">
                  <c:v>4941431</c:v>
                </c:pt>
                <c:pt idx="79">
                  <c:v>4941514</c:v>
                </c:pt>
                <c:pt idx="80">
                  <c:v>4941868</c:v>
                </c:pt>
                <c:pt idx="81">
                  <c:v>4941912</c:v>
                </c:pt>
                <c:pt idx="82">
                  <c:v>4942055</c:v>
                </c:pt>
                <c:pt idx="83">
                  <c:v>4942120</c:v>
                </c:pt>
                <c:pt idx="84">
                  <c:v>4942189</c:v>
                </c:pt>
                <c:pt idx="85">
                  <c:v>4942249</c:v>
                </c:pt>
                <c:pt idx="86">
                  <c:v>4942264</c:v>
                </c:pt>
                <c:pt idx="87">
                  <c:v>4942279</c:v>
                </c:pt>
                <c:pt idx="88">
                  <c:v>4942291</c:v>
                </c:pt>
                <c:pt idx="89">
                  <c:v>4942325</c:v>
                </c:pt>
                <c:pt idx="90">
                  <c:v>4942337</c:v>
                </c:pt>
                <c:pt idx="91">
                  <c:v>4942417</c:v>
                </c:pt>
                <c:pt idx="92">
                  <c:v>4942428</c:v>
                </c:pt>
                <c:pt idx="93">
                  <c:v>4942440</c:v>
                </c:pt>
                <c:pt idx="94">
                  <c:v>4942465</c:v>
                </c:pt>
                <c:pt idx="95">
                  <c:v>4942480</c:v>
                </c:pt>
                <c:pt idx="96">
                  <c:v>4942489</c:v>
                </c:pt>
                <c:pt idx="97">
                  <c:v>4942510</c:v>
                </c:pt>
                <c:pt idx="98">
                  <c:v>4942524</c:v>
                </c:pt>
                <c:pt idx="99">
                  <c:v>4942589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'New Installs 14 Days Churn'!$B$4:$B$103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'New Installs 14 Days Churn'!$D$4:$D$103</c:f>
              <c:numCache>
                <c:formatCode>General</c:formatCode>
                <c:ptCount val="100"/>
                <c:pt idx="0">
                  <c:v>4023277</c:v>
                </c:pt>
                <c:pt idx="1">
                  <c:v>4228941</c:v>
                </c:pt>
                <c:pt idx="2">
                  <c:v>4340943</c:v>
                </c:pt>
                <c:pt idx="3">
                  <c:v>4419101</c:v>
                </c:pt>
                <c:pt idx="4">
                  <c:v>4463384</c:v>
                </c:pt>
                <c:pt idx="5">
                  <c:v>4505490</c:v>
                </c:pt>
                <c:pt idx="6">
                  <c:v>4531865</c:v>
                </c:pt>
                <c:pt idx="7">
                  <c:v>4572014</c:v>
                </c:pt>
                <c:pt idx="8">
                  <c:v>4597421</c:v>
                </c:pt>
                <c:pt idx="9">
                  <c:v>4634117</c:v>
                </c:pt>
                <c:pt idx="10">
                  <c:v>4654834</c:v>
                </c:pt>
                <c:pt idx="11">
                  <c:v>4677393</c:v>
                </c:pt>
                <c:pt idx="12">
                  <c:v>4700102</c:v>
                </c:pt>
                <c:pt idx="13">
                  <c:v>4720083</c:v>
                </c:pt>
                <c:pt idx="14">
                  <c:v>4739244</c:v>
                </c:pt>
                <c:pt idx="15">
                  <c:v>4765915</c:v>
                </c:pt>
                <c:pt idx="16">
                  <c:v>4774574</c:v>
                </c:pt>
                <c:pt idx="17">
                  <c:v>4788306</c:v>
                </c:pt>
                <c:pt idx="18">
                  <c:v>4799856</c:v>
                </c:pt>
                <c:pt idx="19">
                  <c:v>4813787</c:v>
                </c:pt>
                <c:pt idx="20">
                  <c:v>4823624</c:v>
                </c:pt>
                <c:pt idx="21">
                  <c:v>4832519</c:v>
                </c:pt>
                <c:pt idx="22">
                  <c:v>4840578</c:v>
                </c:pt>
                <c:pt idx="23">
                  <c:v>4852234</c:v>
                </c:pt>
                <c:pt idx="24">
                  <c:v>4861440</c:v>
                </c:pt>
                <c:pt idx="25">
                  <c:v>4872437</c:v>
                </c:pt>
                <c:pt idx="26">
                  <c:v>4874669</c:v>
                </c:pt>
                <c:pt idx="27">
                  <c:v>4878241</c:v>
                </c:pt>
                <c:pt idx="28">
                  <c:v>4881808</c:v>
                </c:pt>
                <c:pt idx="29">
                  <c:v>4884521</c:v>
                </c:pt>
                <c:pt idx="30">
                  <c:v>4887544</c:v>
                </c:pt>
                <c:pt idx="31">
                  <c:v>4892617</c:v>
                </c:pt>
                <c:pt idx="32">
                  <c:v>4897126</c:v>
                </c:pt>
                <c:pt idx="33">
                  <c:v>4899712</c:v>
                </c:pt>
                <c:pt idx="34">
                  <c:v>4901762</c:v>
                </c:pt>
                <c:pt idx="35">
                  <c:v>4909027</c:v>
                </c:pt>
                <c:pt idx="36">
                  <c:v>4915044</c:v>
                </c:pt>
                <c:pt idx="37">
                  <c:v>4919583</c:v>
                </c:pt>
                <c:pt idx="38">
                  <c:v>4921432</c:v>
                </c:pt>
                <c:pt idx="39">
                  <c:v>4922168</c:v>
                </c:pt>
                <c:pt idx="40">
                  <c:v>4930936</c:v>
                </c:pt>
                <c:pt idx="41">
                  <c:v>4931706</c:v>
                </c:pt>
                <c:pt idx="42">
                  <c:v>4932494</c:v>
                </c:pt>
                <c:pt idx="43">
                  <c:v>4933141</c:v>
                </c:pt>
                <c:pt idx="44">
                  <c:v>4937531</c:v>
                </c:pt>
                <c:pt idx="45">
                  <c:v>4938909</c:v>
                </c:pt>
                <c:pt idx="46">
                  <c:v>4939481</c:v>
                </c:pt>
                <c:pt idx="47">
                  <c:v>4946538</c:v>
                </c:pt>
                <c:pt idx="48">
                  <c:v>4947076</c:v>
                </c:pt>
                <c:pt idx="49">
                  <c:v>4947542</c:v>
                </c:pt>
                <c:pt idx="50">
                  <c:v>4948010</c:v>
                </c:pt>
                <c:pt idx="51">
                  <c:v>4949832</c:v>
                </c:pt>
                <c:pt idx="52">
                  <c:v>4950406</c:v>
                </c:pt>
                <c:pt idx="53">
                  <c:v>4951699</c:v>
                </c:pt>
                <c:pt idx="54">
                  <c:v>4952663</c:v>
                </c:pt>
                <c:pt idx="55">
                  <c:v>4957251</c:v>
                </c:pt>
                <c:pt idx="56">
                  <c:v>4957621</c:v>
                </c:pt>
                <c:pt idx="57">
                  <c:v>4957871</c:v>
                </c:pt>
                <c:pt idx="58">
                  <c:v>4958132</c:v>
                </c:pt>
                <c:pt idx="59">
                  <c:v>4958501</c:v>
                </c:pt>
                <c:pt idx="60">
                  <c:v>4958941</c:v>
                </c:pt>
                <c:pt idx="61">
                  <c:v>4960227</c:v>
                </c:pt>
                <c:pt idx="62">
                  <c:v>4961119</c:v>
                </c:pt>
                <c:pt idx="63">
                  <c:v>4961539</c:v>
                </c:pt>
                <c:pt idx="64">
                  <c:v>4962003</c:v>
                </c:pt>
                <c:pt idx="65">
                  <c:v>4962329</c:v>
                </c:pt>
                <c:pt idx="66">
                  <c:v>4962543</c:v>
                </c:pt>
                <c:pt idx="67">
                  <c:v>4963138</c:v>
                </c:pt>
                <c:pt idx="68">
                  <c:v>4963263</c:v>
                </c:pt>
                <c:pt idx="69">
                  <c:v>4963496</c:v>
                </c:pt>
                <c:pt idx="70">
                  <c:v>4964315</c:v>
                </c:pt>
                <c:pt idx="71">
                  <c:v>4964424</c:v>
                </c:pt>
                <c:pt idx="72">
                  <c:v>4964514</c:v>
                </c:pt>
                <c:pt idx="73">
                  <c:v>4964562</c:v>
                </c:pt>
                <c:pt idx="74">
                  <c:v>4964673</c:v>
                </c:pt>
                <c:pt idx="75">
                  <c:v>4965008</c:v>
                </c:pt>
                <c:pt idx="76">
                  <c:v>4965106</c:v>
                </c:pt>
                <c:pt idx="77">
                  <c:v>4965192</c:v>
                </c:pt>
                <c:pt idx="78">
                  <c:v>4965596</c:v>
                </c:pt>
                <c:pt idx="79">
                  <c:v>4965696</c:v>
                </c:pt>
                <c:pt idx="80">
                  <c:v>4966559</c:v>
                </c:pt>
                <c:pt idx="81">
                  <c:v>4966594</c:v>
                </c:pt>
                <c:pt idx="82">
                  <c:v>4966822</c:v>
                </c:pt>
                <c:pt idx="83">
                  <c:v>4966867</c:v>
                </c:pt>
                <c:pt idx="84">
                  <c:v>4966996</c:v>
                </c:pt>
                <c:pt idx="85">
                  <c:v>4967126</c:v>
                </c:pt>
                <c:pt idx="86">
                  <c:v>4967151</c:v>
                </c:pt>
                <c:pt idx="87">
                  <c:v>4967171</c:v>
                </c:pt>
                <c:pt idx="88">
                  <c:v>4967186</c:v>
                </c:pt>
                <c:pt idx="89">
                  <c:v>4967222</c:v>
                </c:pt>
                <c:pt idx="90">
                  <c:v>4967249</c:v>
                </c:pt>
                <c:pt idx="91">
                  <c:v>4967342</c:v>
                </c:pt>
                <c:pt idx="92">
                  <c:v>4967366</c:v>
                </c:pt>
                <c:pt idx="93">
                  <c:v>4967390</c:v>
                </c:pt>
                <c:pt idx="94">
                  <c:v>4967428</c:v>
                </c:pt>
                <c:pt idx="95">
                  <c:v>4967439</c:v>
                </c:pt>
                <c:pt idx="96">
                  <c:v>4967451</c:v>
                </c:pt>
                <c:pt idx="97">
                  <c:v>4967472</c:v>
                </c:pt>
                <c:pt idx="98">
                  <c:v>4967500</c:v>
                </c:pt>
                <c:pt idx="99">
                  <c:v>4967599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011088"/>
        <c:axId val="387013048"/>
      </c:lineChart>
      <c:catAx>
        <c:axId val="38701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3048"/>
        <c:crosses val="autoZero"/>
        <c:auto val="1"/>
        <c:lblAlgn val="ctr"/>
        <c:lblOffset val="100"/>
        <c:noMultiLvlLbl val="0"/>
      </c:catAx>
      <c:valAx>
        <c:axId val="387013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01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Progression'!$C$25:$C$103</c:f>
              <c:numCache>
                <c:formatCode>General</c:formatCode>
                <c:ptCount val="79"/>
                <c:pt idx="0">
                  <c:v>3331310</c:v>
                </c:pt>
                <c:pt idx="1">
                  <c:v>3236153</c:v>
                </c:pt>
                <c:pt idx="2">
                  <c:v>3149018</c:v>
                </c:pt>
                <c:pt idx="3">
                  <c:v>3018898</c:v>
                </c:pt>
                <c:pt idx="4">
                  <c:v>2896177</c:v>
                </c:pt>
                <c:pt idx="5">
                  <c:v>2758912</c:v>
                </c:pt>
                <c:pt idx="6">
                  <c:v>2732763</c:v>
                </c:pt>
                <c:pt idx="7">
                  <c:v>2678547</c:v>
                </c:pt>
                <c:pt idx="8">
                  <c:v>2630958</c:v>
                </c:pt>
                <c:pt idx="9">
                  <c:v>2595700</c:v>
                </c:pt>
                <c:pt idx="10">
                  <c:v>2546702</c:v>
                </c:pt>
                <c:pt idx="11">
                  <c:v>2477205</c:v>
                </c:pt>
                <c:pt idx="12">
                  <c:v>2410857</c:v>
                </c:pt>
                <c:pt idx="13">
                  <c:v>2366875</c:v>
                </c:pt>
                <c:pt idx="14">
                  <c:v>2338452</c:v>
                </c:pt>
                <c:pt idx="15">
                  <c:v>2208923</c:v>
                </c:pt>
                <c:pt idx="16">
                  <c:v>2083535</c:v>
                </c:pt>
                <c:pt idx="17">
                  <c:v>1972593</c:v>
                </c:pt>
                <c:pt idx="18">
                  <c:v>1932621</c:v>
                </c:pt>
                <c:pt idx="19">
                  <c:v>1913376</c:v>
                </c:pt>
                <c:pt idx="20">
                  <c:v>1726454</c:v>
                </c:pt>
                <c:pt idx="21">
                  <c:v>1703944</c:v>
                </c:pt>
                <c:pt idx="22">
                  <c:v>1683599</c:v>
                </c:pt>
                <c:pt idx="23">
                  <c:v>1664293</c:v>
                </c:pt>
                <c:pt idx="24">
                  <c:v>1548695</c:v>
                </c:pt>
                <c:pt idx="25">
                  <c:v>1509188</c:v>
                </c:pt>
                <c:pt idx="26">
                  <c:v>1493441</c:v>
                </c:pt>
                <c:pt idx="27">
                  <c:v>1319009</c:v>
                </c:pt>
                <c:pt idx="28">
                  <c:v>1292394</c:v>
                </c:pt>
                <c:pt idx="29">
                  <c:v>1268025</c:v>
                </c:pt>
                <c:pt idx="30">
                  <c:v>1240096</c:v>
                </c:pt>
                <c:pt idx="31">
                  <c:v>1154099</c:v>
                </c:pt>
                <c:pt idx="32">
                  <c:v>1124062</c:v>
                </c:pt>
                <c:pt idx="33">
                  <c:v>1096406</c:v>
                </c:pt>
                <c:pt idx="34">
                  <c:v>1053642</c:v>
                </c:pt>
                <c:pt idx="35">
                  <c:v>886120.5</c:v>
                </c:pt>
                <c:pt idx="36">
                  <c:v>866889.6</c:v>
                </c:pt>
                <c:pt idx="37">
                  <c:v>850559.3</c:v>
                </c:pt>
                <c:pt idx="38">
                  <c:v>831256.4</c:v>
                </c:pt>
                <c:pt idx="39">
                  <c:v>802955.9</c:v>
                </c:pt>
                <c:pt idx="40">
                  <c:v>759449.5</c:v>
                </c:pt>
                <c:pt idx="41">
                  <c:v>664199.4</c:v>
                </c:pt>
                <c:pt idx="42">
                  <c:v>597750.6</c:v>
                </c:pt>
                <c:pt idx="43">
                  <c:v>566070.30000000005</c:v>
                </c:pt>
                <c:pt idx="44">
                  <c:v>524297</c:v>
                </c:pt>
                <c:pt idx="45">
                  <c:v>489225.9</c:v>
                </c:pt>
                <c:pt idx="46">
                  <c:v>472488.5</c:v>
                </c:pt>
                <c:pt idx="47">
                  <c:v>417689.3</c:v>
                </c:pt>
                <c:pt idx="48">
                  <c:v>405953.3</c:v>
                </c:pt>
                <c:pt idx="49">
                  <c:v>383764</c:v>
                </c:pt>
                <c:pt idx="50">
                  <c:v>308447.5</c:v>
                </c:pt>
                <c:pt idx="51">
                  <c:v>302959.7</c:v>
                </c:pt>
                <c:pt idx="52">
                  <c:v>297439.40000000002</c:v>
                </c:pt>
                <c:pt idx="53">
                  <c:v>293230.7</c:v>
                </c:pt>
                <c:pt idx="54">
                  <c:v>284615.2</c:v>
                </c:pt>
                <c:pt idx="55">
                  <c:v>254379.8</c:v>
                </c:pt>
                <c:pt idx="56">
                  <c:v>243854.5</c:v>
                </c:pt>
                <c:pt idx="57">
                  <c:v>234294.9</c:v>
                </c:pt>
                <c:pt idx="58">
                  <c:v>213114.6</c:v>
                </c:pt>
                <c:pt idx="59">
                  <c:v>204448.6</c:v>
                </c:pt>
                <c:pt idx="60">
                  <c:v>150733.9</c:v>
                </c:pt>
                <c:pt idx="61">
                  <c:v>146925.20000000001</c:v>
                </c:pt>
                <c:pt idx="62">
                  <c:v>128368.2</c:v>
                </c:pt>
                <c:pt idx="63">
                  <c:v>122505.60000000001</c:v>
                </c:pt>
                <c:pt idx="64">
                  <c:v>111093.9</c:v>
                </c:pt>
                <c:pt idx="65">
                  <c:v>98705.66</c:v>
                </c:pt>
                <c:pt idx="66">
                  <c:v>97293.16</c:v>
                </c:pt>
                <c:pt idx="67">
                  <c:v>95296.92</c:v>
                </c:pt>
                <c:pt idx="68">
                  <c:v>93866.4</c:v>
                </c:pt>
                <c:pt idx="69">
                  <c:v>89697.36</c:v>
                </c:pt>
                <c:pt idx="70">
                  <c:v>86966.05</c:v>
                </c:pt>
                <c:pt idx="71">
                  <c:v>77673.100000000006</c:v>
                </c:pt>
                <c:pt idx="72">
                  <c:v>76019.17</c:v>
                </c:pt>
                <c:pt idx="73">
                  <c:v>73961.679999999993</c:v>
                </c:pt>
                <c:pt idx="74">
                  <c:v>70880.84</c:v>
                </c:pt>
                <c:pt idx="75">
                  <c:v>69608.87</c:v>
                </c:pt>
                <c:pt idx="76">
                  <c:v>67410.850000000006</c:v>
                </c:pt>
                <c:pt idx="77">
                  <c:v>64470.54</c:v>
                </c:pt>
                <c:pt idx="78">
                  <c:v>62477.91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'14 Days Progression'!$B$25:$B$103</c:f>
              <c:numCache>
                <c:formatCode>General</c:formatCode>
                <c:ptCount val="79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32</c:v>
                </c:pt>
                <c:pt idx="12">
                  <c:v>33</c:v>
                </c:pt>
                <c:pt idx="13">
                  <c:v>34</c:v>
                </c:pt>
                <c:pt idx="14">
                  <c:v>35</c:v>
                </c:pt>
                <c:pt idx="15">
                  <c:v>36</c:v>
                </c:pt>
                <c:pt idx="16">
                  <c:v>37</c:v>
                </c:pt>
                <c:pt idx="17">
                  <c:v>38</c:v>
                </c:pt>
                <c:pt idx="18">
                  <c:v>39</c:v>
                </c:pt>
                <c:pt idx="19">
                  <c:v>40</c:v>
                </c:pt>
                <c:pt idx="20">
                  <c:v>41</c:v>
                </c:pt>
                <c:pt idx="21">
                  <c:v>42</c:v>
                </c:pt>
                <c:pt idx="22">
                  <c:v>43</c:v>
                </c:pt>
                <c:pt idx="23">
                  <c:v>44</c:v>
                </c:pt>
                <c:pt idx="24">
                  <c:v>45</c:v>
                </c:pt>
                <c:pt idx="25">
                  <c:v>46</c:v>
                </c:pt>
                <c:pt idx="26">
                  <c:v>47</c:v>
                </c:pt>
                <c:pt idx="27">
                  <c:v>48</c:v>
                </c:pt>
                <c:pt idx="28">
                  <c:v>49</c:v>
                </c:pt>
                <c:pt idx="29">
                  <c:v>50</c:v>
                </c:pt>
                <c:pt idx="30">
                  <c:v>51</c:v>
                </c:pt>
                <c:pt idx="31">
                  <c:v>52</c:v>
                </c:pt>
                <c:pt idx="32">
                  <c:v>53</c:v>
                </c:pt>
                <c:pt idx="33">
                  <c:v>54</c:v>
                </c:pt>
                <c:pt idx="34">
                  <c:v>55</c:v>
                </c:pt>
                <c:pt idx="35">
                  <c:v>56</c:v>
                </c:pt>
                <c:pt idx="36">
                  <c:v>57</c:v>
                </c:pt>
                <c:pt idx="37">
                  <c:v>58</c:v>
                </c:pt>
                <c:pt idx="38">
                  <c:v>59</c:v>
                </c:pt>
                <c:pt idx="39">
                  <c:v>60</c:v>
                </c:pt>
                <c:pt idx="40">
                  <c:v>61</c:v>
                </c:pt>
                <c:pt idx="41">
                  <c:v>62</c:v>
                </c:pt>
                <c:pt idx="42">
                  <c:v>63</c:v>
                </c:pt>
                <c:pt idx="43">
                  <c:v>64</c:v>
                </c:pt>
                <c:pt idx="44">
                  <c:v>65</c:v>
                </c:pt>
                <c:pt idx="45">
                  <c:v>66</c:v>
                </c:pt>
                <c:pt idx="46">
                  <c:v>67</c:v>
                </c:pt>
                <c:pt idx="47">
                  <c:v>68</c:v>
                </c:pt>
                <c:pt idx="48">
                  <c:v>69</c:v>
                </c:pt>
                <c:pt idx="49">
                  <c:v>70</c:v>
                </c:pt>
                <c:pt idx="50">
                  <c:v>71</c:v>
                </c:pt>
                <c:pt idx="51">
                  <c:v>72</c:v>
                </c:pt>
                <c:pt idx="52">
                  <c:v>73</c:v>
                </c:pt>
                <c:pt idx="53">
                  <c:v>74</c:v>
                </c:pt>
                <c:pt idx="54">
                  <c:v>75</c:v>
                </c:pt>
                <c:pt idx="55">
                  <c:v>76</c:v>
                </c:pt>
                <c:pt idx="56">
                  <c:v>77</c:v>
                </c:pt>
                <c:pt idx="57">
                  <c:v>78</c:v>
                </c:pt>
                <c:pt idx="58">
                  <c:v>79</c:v>
                </c:pt>
                <c:pt idx="59">
                  <c:v>80</c:v>
                </c:pt>
                <c:pt idx="60">
                  <c:v>81</c:v>
                </c:pt>
                <c:pt idx="61">
                  <c:v>82</c:v>
                </c:pt>
                <c:pt idx="62">
                  <c:v>83</c:v>
                </c:pt>
                <c:pt idx="63">
                  <c:v>84</c:v>
                </c:pt>
                <c:pt idx="64">
                  <c:v>85</c:v>
                </c:pt>
                <c:pt idx="65">
                  <c:v>86</c:v>
                </c:pt>
                <c:pt idx="66">
                  <c:v>87</c:v>
                </c:pt>
                <c:pt idx="67">
                  <c:v>88</c:v>
                </c:pt>
                <c:pt idx="68">
                  <c:v>89</c:v>
                </c:pt>
                <c:pt idx="69">
                  <c:v>90</c:v>
                </c:pt>
                <c:pt idx="70">
                  <c:v>91</c:v>
                </c:pt>
                <c:pt idx="71">
                  <c:v>92</c:v>
                </c:pt>
                <c:pt idx="72">
                  <c:v>93</c:v>
                </c:pt>
                <c:pt idx="73">
                  <c:v>94</c:v>
                </c:pt>
                <c:pt idx="74">
                  <c:v>95</c:v>
                </c:pt>
                <c:pt idx="75">
                  <c:v>96</c:v>
                </c:pt>
                <c:pt idx="76">
                  <c:v>97</c:v>
                </c:pt>
                <c:pt idx="77">
                  <c:v>98</c:v>
                </c:pt>
                <c:pt idx="78">
                  <c:v>99</c:v>
                </c:pt>
              </c:numCache>
            </c:numRef>
          </c:cat>
          <c:val>
            <c:numRef>
              <c:f>'14 Days Progression'!$D$25:$D$103</c:f>
              <c:numCache>
                <c:formatCode>General</c:formatCode>
                <c:ptCount val="79"/>
                <c:pt idx="0">
                  <c:v>3487051</c:v>
                </c:pt>
                <c:pt idx="1">
                  <c:v>3404065</c:v>
                </c:pt>
                <c:pt idx="2">
                  <c:v>3332588</c:v>
                </c:pt>
                <c:pt idx="3">
                  <c:v>3211405</c:v>
                </c:pt>
                <c:pt idx="4">
                  <c:v>3101173</c:v>
                </c:pt>
                <c:pt idx="5">
                  <c:v>2971225</c:v>
                </c:pt>
                <c:pt idx="6">
                  <c:v>2946350</c:v>
                </c:pt>
                <c:pt idx="7">
                  <c:v>2904388</c:v>
                </c:pt>
                <c:pt idx="8">
                  <c:v>2861307</c:v>
                </c:pt>
                <c:pt idx="9">
                  <c:v>2827523</c:v>
                </c:pt>
                <c:pt idx="10">
                  <c:v>2789643</c:v>
                </c:pt>
                <c:pt idx="11">
                  <c:v>2723215</c:v>
                </c:pt>
                <c:pt idx="12">
                  <c:v>2658435</c:v>
                </c:pt>
                <c:pt idx="13">
                  <c:v>2618760</c:v>
                </c:pt>
                <c:pt idx="14">
                  <c:v>2589875</c:v>
                </c:pt>
                <c:pt idx="15">
                  <c:v>2471706</c:v>
                </c:pt>
                <c:pt idx="16">
                  <c:v>2358892</c:v>
                </c:pt>
                <c:pt idx="17">
                  <c:v>2262753</c:v>
                </c:pt>
                <c:pt idx="18">
                  <c:v>2227117</c:v>
                </c:pt>
                <c:pt idx="19">
                  <c:v>2212191</c:v>
                </c:pt>
                <c:pt idx="20">
                  <c:v>2033036</c:v>
                </c:pt>
                <c:pt idx="21">
                  <c:v>2014926</c:v>
                </c:pt>
                <c:pt idx="22">
                  <c:v>1995720</c:v>
                </c:pt>
                <c:pt idx="23">
                  <c:v>1978168</c:v>
                </c:pt>
                <c:pt idx="24">
                  <c:v>1864222</c:v>
                </c:pt>
                <c:pt idx="25">
                  <c:v>1829942</c:v>
                </c:pt>
                <c:pt idx="26">
                  <c:v>1815530</c:v>
                </c:pt>
                <c:pt idx="27">
                  <c:v>1635688</c:v>
                </c:pt>
                <c:pt idx="28">
                  <c:v>1611144</c:v>
                </c:pt>
                <c:pt idx="29">
                  <c:v>1590978</c:v>
                </c:pt>
                <c:pt idx="30">
                  <c:v>1566204</c:v>
                </c:pt>
                <c:pt idx="31">
                  <c:v>1483771</c:v>
                </c:pt>
                <c:pt idx="32">
                  <c:v>1455936</c:v>
                </c:pt>
                <c:pt idx="33">
                  <c:v>1425159</c:v>
                </c:pt>
                <c:pt idx="34">
                  <c:v>1384819</c:v>
                </c:pt>
                <c:pt idx="35">
                  <c:v>1193270</c:v>
                </c:pt>
                <c:pt idx="36">
                  <c:v>1173884</c:v>
                </c:pt>
                <c:pt idx="37">
                  <c:v>1157566</c:v>
                </c:pt>
                <c:pt idx="38">
                  <c:v>1140190</c:v>
                </c:pt>
                <c:pt idx="39">
                  <c:v>1112564</c:v>
                </c:pt>
                <c:pt idx="40">
                  <c:v>1070745</c:v>
                </c:pt>
                <c:pt idx="41">
                  <c:v>957525</c:v>
                </c:pt>
                <c:pt idx="42">
                  <c:v>879627.9</c:v>
                </c:pt>
                <c:pt idx="43">
                  <c:v>842010.1</c:v>
                </c:pt>
                <c:pt idx="44">
                  <c:v>798979.4</c:v>
                </c:pt>
                <c:pt idx="45">
                  <c:v>763821.7</c:v>
                </c:pt>
                <c:pt idx="46">
                  <c:v>744464.3</c:v>
                </c:pt>
                <c:pt idx="47">
                  <c:v>673512.4</c:v>
                </c:pt>
                <c:pt idx="48">
                  <c:v>661254.9</c:v>
                </c:pt>
                <c:pt idx="49">
                  <c:v>636337.1</c:v>
                </c:pt>
                <c:pt idx="50">
                  <c:v>519308</c:v>
                </c:pt>
                <c:pt idx="51">
                  <c:v>511726.2</c:v>
                </c:pt>
                <c:pt idx="52">
                  <c:v>504471.6</c:v>
                </c:pt>
                <c:pt idx="53">
                  <c:v>499346.4</c:v>
                </c:pt>
                <c:pt idx="54">
                  <c:v>488444.8</c:v>
                </c:pt>
                <c:pt idx="55">
                  <c:v>441903.6</c:v>
                </c:pt>
                <c:pt idx="56">
                  <c:v>427829.8</c:v>
                </c:pt>
                <c:pt idx="57">
                  <c:v>415155.1</c:v>
                </c:pt>
                <c:pt idx="58">
                  <c:v>377839.4</c:v>
                </c:pt>
                <c:pt idx="59">
                  <c:v>365668.2</c:v>
                </c:pt>
                <c:pt idx="60">
                  <c:v>261418.2</c:v>
                </c:pt>
                <c:pt idx="61">
                  <c:v>256692.1</c:v>
                </c:pt>
                <c:pt idx="62">
                  <c:v>227544.5</c:v>
                </c:pt>
                <c:pt idx="63">
                  <c:v>218801</c:v>
                </c:pt>
                <c:pt idx="64">
                  <c:v>201562.1</c:v>
                </c:pt>
                <c:pt idx="65">
                  <c:v>176698.2</c:v>
                </c:pt>
                <c:pt idx="66">
                  <c:v>174608.5</c:v>
                </c:pt>
                <c:pt idx="67">
                  <c:v>171673.60000000001</c:v>
                </c:pt>
                <c:pt idx="68">
                  <c:v>169490.4</c:v>
                </c:pt>
                <c:pt idx="69">
                  <c:v>163347.20000000001</c:v>
                </c:pt>
                <c:pt idx="70">
                  <c:v>159426.9</c:v>
                </c:pt>
                <c:pt idx="71">
                  <c:v>141411</c:v>
                </c:pt>
                <c:pt idx="72">
                  <c:v>139145.1</c:v>
                </c:pt>
                <c:pt idx="73">
                  <c:v>135735.5</c:v>
                </c:pt>
                <c:pt idx="74">
                  <c:v>131153.29999999999</c:v>
                </c:pt>
                <c:pt idx="75">
                  <c:v>129225.5</c:v>
                </c:pt>
                <c:pt idx="76">
                  <c:v>125876.9</c:v>
                </c:pt>
                <c:pt idx="77">
                  <c:v>120615</c:v>
                </c:pt>
                <c:pt idx="78">
                  <c:v>117773.6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2312"/>
        <c:axId val="388149176"/>
      </c:lineChart>
      <c:catAx>
        <c:axId val="388152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176"/>
        <c:crosses val="autoZero"/>
        <c:auto val="1"/>
        <c:lblAlgn val="ctr"/>
        <c:lblOffset val="100"/>
        <c:noMultiLvlLbl val="0"/>
      </c:catAx>
      <c:valAx>
        <c:axId val="388149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Ends'!$C$18:$C$44</c:f>
              <c:numCache>
                <c:formatCode>General</c:formatCode>
                <c:ptCount val="27"/>
                <c:pt idx="0">
                  <c:v>544849315</c:v>
                </c:pt>
                <c:pt idx="1">
                  <c:v>546464100</c:v>
                </c:pt>
                <c:pt idx="2">
                  <c:v>572718911</c:v>
                </c:pt>
                <c:pt idx="3">
                  <c:v>558901170</c:v>
                </c:pt>
                <c:pt idx="4">
                  <c:v>562265472</c:v>
                </c:pt>
                <c:pt idx="5">
                  <c:v>552319669</c:v>
                </c:pt>
                <c:pt idx="6">
                  <c:v>557413162</c:v>
                </c:pt>
                <c:pt idx="7">
                  <c:v>540367750</c:v>
                </c:pt>
                <c:pt idx="8">
                  <c:v>529233159</c:v>
                </c:pt>
                <c:pt idx="9">
                  <c:v>556158565</c:v>
                </c:pt>
                <c:pt idx="10">
                  <c:v>557460564</c:v>
                </c:pt>
                <c:pt idx="11">
                  <c:v>565149970</c:v>
                </c:pt>
                <c:pt idx="12">
                  <c:v>566914346</c:v>
                </c:pt>
                <c:pt idx="13">
                  <c:v>555335580</c:v>
                </c:pt>
                <c:pt idx="14">
                  <c:v>535171431</c:v>
                </c:pt>
                <c:pt idx="15">
                  <c:v>530642554</c:v>
                </c:pt>
                <c:pt idx="16">
                  <c:v>562829704</c:v>
                </c:pt>
                <c:pt idx="17">
                  <c:v>558863911</c:v>
                </c:pt>
                <c:pt idx="18">
                  <c:v>557088395</c:v>
                </c:pt>
                <c:pt idx="19">
                  <c:v>543755234</c:v>
                </c:pt>
                <c:pt idx="20">
                  <c:v>533880951</c:v>
                </c:pt>
                <c:pt idx="21">
                  <c:v>524349866</c:v>
                </c:pt>
                <c:pt idx="22">
                  <c:v>512118611</c:v>
                </c:pt>
                <c:pt idx="23">
                  <c:v>542682280</c:v>
                </c:pt>
                <c:pt idx="24">
                  <c:v>542517585</c:v>
                </c:pt>
                <c:pt idx="25">
                  <c:v>548051343</c:v>
                </c:pt>
                <c:pt idx="26">
                  <c:v>536844409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Game Ends'!$B$18:$B$44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Game Ends'!$D$18:$D$44</c:f>
              <c:numCache>
                <c:formatCode>General</c:formatCode>
                <c:ptCount val="27"/>
                <c:pt idx="0">
                  <c:v>633978499</c:v>
                </c:pt>
                <c:pt idx="1">
                  <c:v>735145595</c:v>
                </c:pt>
                <c:pt idx="2">
                  <c:v>763287171</c:v>
                </c:pt>
                <c:pt idx="3">
                  <c:v>750564380</c:v>
                </c:pt>
                <c:pt idx="4">
                  <c:v>763602343</c:v>
                </c:pt>
                <c:pt idx="5">
                  <c:v>772442975</c:v>
                </c:pt>
                <c:pt idx="6">
                  <c:v>783166612</c:v>
                </c:pt>
                <c:pt idx="7">
                  <c:v>758371438</c:v>
                </c:pt>
                <c:pt idx="8">
                  <c:v>745215983</c:v>
                </c:pt>
                <c:pt idx="9">
                  <c:v>788538544</c:v>
                </c:pt>
                <c:pt idx="10">
                  <c:v>787120183</c:v>
                </c:pt>
                <c:pt idx="11">
                  <c:v>795369550</c:v>
                </c:pt>
                <c:pt idx="12">
                  <c:v>799004766</c:v>
                </c:pt>
                <c:pt idx="13">
                  <c:v>777749800</c:v>
                </c:pt>
                <c:pt idx="14">
                  <c:v>747051050</c:v>
                </c:pt>
                <c:pt idx="15">
                  <c:v>745003485</c:v>
                </c:pt>
                <c:pt idx="16">
                  <c:v>797049132</c:v>
                </c:pt>
                <c:pt idx="17">
                  <c:v>786993094</c:v>
                </c:pt>
                <c:pt idx="18">
                  <c:v>777843812</c:v>
                </c:pt>
                <c:pt idx="19">
                  <c:v>755807466</c:v>
                </c:pt>
                <c:pt idx="20">
                  <c:v>739504590</c:v>
                </c:pt>
                <c:pt idx="21">
                  <c:v>726200179</c:v>
                </c:pt>
                <c:pt idx="22">
                  <c:v>713106953</c:v>
                </c:pt>
                <c:pt idx="23">
                  <c:v>764588124</c:v>
                </c:pt>
                <c:pt idx="24">
                  <c:v>760147621</c:v>
                </c:pt>
                <c:pt idx="25">
                  <c:v>766031883</c:v>
                </c:pt>
                <c:pt idx="26">
                  <c:v>749084888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49568"/>
        <c:axId val="388152704"/>
      </c:lineChart>
      <c:catAx>
        <c:axId val="38814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2704"/>
        <c:crosses val="autoZero"/>
        <c:auto val="1"/>
        <c:lblAlgn val="ctr"/>
        <c:lblOffset val="100"/>
        <c:noMultiLvlLbl val="0"/>
      </c:catAx>
      <c:valAx>
        <c:axId val="3881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4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6232"/>
        <c:axId val="388156624"/>
      </c:lineChart>
      <c:catAx>
        <c:axId val="388156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624"/>
        <c:crosses val="autoZero"/>
        <c:auto val="1"/>
        <c:lblAlgn val="ctr"/>
        <c:lblOffset val="100"/>
        <c:noMultiLvlLbl val="0"/>
      </c:catAx>
      <c:valAx>
        <c:axId val="38815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4272"/>
        <c:axId val="388155056"/>
      </c:lineChart>
      <c:catAx>
        <c:axId val="38815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056"/>
        <c:crosses val="autoZero"/>
        <c:auto val="1"/>
        <c:lblAlgn val="ctr"/>
        <c:lblOffset val="100"/>
        <c:noMultiLvlLbl val="0"/>
      </c:catAx>
      <c:valAx>
        <c:axId val="38815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Active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Users'!$C$18:$C$44</c:f>
              <c:numCache>
                <c:formatCode>General</c:formatCode>
                <c:ptCount val="27"/>
                <c:pt idx="0">
                  <c:v>34971926</c:v>
                </c:pt>
                <c:pt idx="1">
                  <c:v>34728940</c:v>
                </c:pt>
                <c:pt idx="2">
                  <c:v>35097195</c:v>
                </c:pt>
                <c:pt idx="3">
                  <c:v>36155410</c:v>
                </c:pt>
                <c:pt idx="4">
                  <c:v>36881270</c:v>
                </c:pt>
                <c:pt idx="5">
                  <c:v>36771923</c:v>
                </c:pt>
                <c:pt idx="6">
                  <c:v>36981546</c:v>
                </c:pt>
                <c:pt idx="7">
                  <c:v>36504456</c:v>
                </c:pt>
                <c:pt idx="8">
                  <c:v>35413369</c:v>
                </c:pt>
                <c:pt idx="9">
                  <c:v>35882935</c:v>
                </c:pt>
                <c:pt idx="10">
                  <c:v>36904893</c:v>
                </c:pt>
                <c:pt idx="11">
                  <c:v>37266187</c:v>
                </c:pt>
                <c:pt idx="12">
                  <c:v>37208772</c:v>
                </c:pt>
                <c:pt idx="13">
                  <c:v>36815790</c:v>
                </c:pt>
                <c:pt idx="14">
                  <c:v>36084746</c:v>
                </c:pt>
                <c:pt idx="15">
                  <c:v>35166300</c:v>
                </c:pt>
                <c:pt idx="16">
                  <c:v>35821469</c:v>
                </c:pt>
                <c:pt idx="17">
                  <c:v>36656134</c:v>
                </c:pt>
                <c:pt idx="18">
                  <c:v>36828784</c:v>
                </c:pt>
                <c:pt idx="19">
                  <c:v>36395107</c:v>
                </c:pt>
                <c:pt idx="20">
                  <c:v>36079366</c:v>
                </c:pt>
                <c:pt idx="21">
                  <c:v>35594824</c:v>
                </c:pt>
                <c:pt idx="22">
                  <c:v>34422319</c:v>
                </c:pt>
                <c:pt idx="23">
                  <c:v>35114477</c:v>
                </c:pt>
                <c:pt idx="24">
                  <c:v>35996976</c:v>
                </c:pt>
                <c:pt idx="25">
                  <c:v>36281058</c:v>
                </c:pt>
                <c:pt idx="26">
                  <c:v>35261856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Active Users'!$D$18:$D$44</c:f>
              <c:numCache>
                <c:formatCode>General</c:formatCode>
                <c:ptCount val="27"/>
                <c:pt idx="0">
                  <c:v>34965122</c:v>
                </c:pt>
                <c:pt idx="1">
                  <c:v>34768653</c:v>
                </c:pt>
                <c:pt idx="2">
                  <c:v>35063027</c:v>
                </c:pt>
                <c:pt idx="3">
                  <c:v>36101219</c:v>
                </c:pt>
                <c:pt idx="4">
                  <c:v>36764945</c:v>
                </c:pt>
                <c:pt idx="5">
                  <c:v>36649311</c:v>
                </c:pt>
                <c:pt idx="6">
                  <c:v>36809824</c:v>
                </c:pt>
                <c:pt idx="7">
                  <c:v>36286779</c:v>
                </c:pt>
                <c:pt idx="8">
                  <c:v>35160372</c:v>
                </c:pt>
                <c:pt idx="9">
                  <c:v>35595071</c:v>
                </c:pt>
                <c:pt idx="10">
                  <c:v>36582118</c:v>
                </c:pt>
                <c:pt idx="11">
                  <c:v>36901248</c:v>
                </c:pt>
                <c:pt idx="12">
                  <c:v>36800692</c:v>
                </c:pt>
                <c:pt idx="13">
                  <c:v>36370478</c:v>
                </c:pt>
                <c:pt idx="14">
                  <c:v>35612972</c:v>
                </c:pt>
                <c:pt idx="15">
                  <c:v>34693079</c:v>
                </c:pt>
                <c:pt idx="16">
                  <c:v>35296524</c:v>
                </c:pt>
                <c:pt idx="17">
                  <c:v>36087771</c:v>
                </c:pt>
                <c:pt idx="18">
                  <c:v>36210144</c:v>
                </c:pt>
                <c:pt idx="19">
                  <c:v>35734579</c:v>
                </c:pt>
                <c:pt idx="20">
                  <c:v>35390387</c:v>
                </c:pt>
                <c:pt idx="21">
                  <c:v>34876467</c:v>
                </c:pt>
                <c:pt idx="22">
                  <c:v>33683370</c:v>
                </c:pt>
                <c:pt idx="23">
                  <c:v>34382940</c:v>
                </c:pt>
                <c:pt idx="24">
                  <c:v>35192835</c:v>
                </c:pt>
                <c:pt idx="25">
                  <c:v>35462810</c:v>
                </c:pt>
                <c:pt idx="26">
                  <c:v>34386364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6283912"/>
        <c:axId val="416283128"/>
      </c:lineChart>
      <c:catAx>
        <c:axId val="416283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128"/>
        <c:crosses val="autoZero"/>
        <c:auto val="1"/>
        <c:lblAlgn val="ctr"/>
        <c:lblOffset val="100"/>
        <c:noMultiLvlLbl val="0"/>
      </c:catAx>
      <c:valAx>
        <c:axId val="416283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6283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'Episode Difficulty'!$C$2:$C$3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Difficulty'!$C$4:$C$33</c:f>
              <c:numCache>
                <c:formatCode>General</c:formatCode>
                <c:ptCount val="30"/>
                <c:pt idx="0">
                  <c:v>12.78</c:v>
                </c:pt>
                <c:pt idx="1">
                  <c:v>33.770000000000003</c:v>
                </c:pt>
                <c:pt idx="2">
                  <c:v>54.4</c:v>
                </c:pt>
                <c:pt idx="3">
                  <c:v>72.55</c:v>
                </c:pt>
                <c:pt idx="4">
                  <c:v>115.74</c:v>
                </c:pt>
                <c:pt idx="5">
                  <c:v>156.66999999999999</c:v>
                </c:pt>
                <c:pt idx="6">
                  <c:v>116.8</c:v>
                </c:pt>
                <c:pt idx="7">
                  <c:v>229.29</c:v>
                </c:pt>
                <c:pt idx="8">
                  <c:v>271.79000000000002</c:v>
                </c:pt>
                <c:pt idx="9">
                  <c:v>206.82</c:v>
                </c:pt>
                <c:pt idx="10">
                  <c:v>202.68</c:v>
                </c:pt>
                <c:pt idx="11">
                  <c:v>170.06</c:v>
                </c:pt>
                <c:pt idx="12">
                  <c:v>190.6</c:v>
                </c:pt>
                <c:pt idx="13">
                  <c:v>118.28</c:v>
                </c:pt>
                <c:pt idx="14">
                  <c:v>144.41</c:v>
                </c:pt>
                <c:pt idx="15">
                  <c:v>109.99</c:v>
                </c:pt>
                <c:pt idx="16">
                  <c:v>164.33</c:v>
                </c:pt>
                <c:pt idx="17">
                  <c:v>174.46</c:v>
                </c:pt>
                <c:pt idx="18">
                  <c:v>170.27</c:v>
                </c:pt>
                <c:pt idx="19">
                  <c:v>108.56</c:v>
                </c:pt>
                <c:pt idx="20">
                  <c:v>147.6</c:v>
                </c:pt>
                <c:pt idx="21">
                  <c:v>117.39</c:v>
                </c:pt>
                <c:pt idx="22">
                  <c:v>134.88</c:v>
                </c:pt>
                <c:pt idx="23">
                  <c:v>270.39999999999998</c:v>
                </c:pt>
                <c:pt idx="24">
                  <c:v>201.3</c:v>
                </c:pt>
                <c:pt idx="25">
                  <c:v>217.54</c:v>
                </c:pt>
                <c:pt idx="26">
                  <c:v>220.82</c:v>
                </c:pt>
                <c:pt idx="27">
                  <c:v>208.69</c:v>
                </c:pt>
                <c:pt idx="28">
                  <c:v>223.65</c:v>
                </c:pt>
                <c:pt idx="29">
                  <c:v>232.66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'Episode Difficulty'!$D$2:$D$3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Difficulty'!$D$4:$D$33</c:f>
              <c:numCache>
                <c:formatCode>General</c:formatCode>
                <c:ptCount val="30"/>
                <c:pt idx="0">
                  <c:v>12.83</c:v>
                </c:pt>
                <c:pt idx="1">
                  <c:v>34.64</c:v>
                </c:pt>
                <c:pt idx="2">
                  <c:v>57.04</c:v>
                </c:pt>
                <c:pt idx="3">
                  <c:v>76.84</c:v>
                </c:pt>
                <c:pt idx="4">
                  <c:v>124.58</c:v>
                </c:pt>
                <c:pt idx="5">
                  <c:v>174.29</c:v>
                </c:pt>
                <c:pt idx="6">
                  <c:v>128.57</c:v>
                </c:pt>
                <c:pt idx="7">
                  <c:v>260.22000000000003</c:v>
                </c:pt>
                <c:pt idx="8">
                  <c:v>312.10000000000002</c:v>
                </c:pt>
                <c:pt idx="9">
                  <c:v>242.33</c:v>
                </c:pt>
                <c:pt idx="10">
                  <c:v>236.81</c:v>
                </c:pt>
                <c:pt idx="11">
                  <c:v>195.8</c:v>
                </c:pt>
                <c:pt idx="12">
                  <c:v>226.29</c:v>
                </c:pt>
                <c:pt idx="13">
                  <c:v>139.71</c:v>
                </c:pt>
                <c:pt idx="14">
                  <c:v>177.19</c:v>
                </c:pt>
                <c:pt idx="15">
                  <c:v>125.94</c:v>
                </c:pt>
                <c:pt idx="16">
                  <c:v>191.06</c:v>
                </c:pt>
                <c:pt idx="17">
                  <c:v>204.64</c:v>
                </c:pt>
                <c:pt idx="18">
                  <c:v>199.21</c:v>
                </c:pt>
                <c:pt idx="19">
                  <c:v>122.5</c:v>
                </c:pt>
                <c:pt idx="20">
                  <c:v>174.31</c:v>
                </c:pt>
                <c:pt idx="21">
                  <c:v>134.61000000000001</c:v>
                </c:pt>
                <c:pt idx="22">
                  <c:v>160.30000000000001</c:v>
                </c:pt>
                <c:pt idx="23">
                  <c:v>320.5</c:v>
                </c:pt>
                <c:pt idx="24">
                  <c:v>250.68</c:v>
                </c:pt>
                <c:pt idx="25">
                  <c:v>258.57</c:v>
                </c:pt>
                <c:pt idx="26">
                  <c:v>261.14999999999998</c:v>
                </c:pt>
                <c:pt idx="27">
                  <c:v>254.77</c:v>
                </c:pt>
                <c:pt idx="28">
                  <c:v>273.38</c:v>
                </c:pt>
                <c:pt idx="29">
                  <c:v>275.3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1136"/>
        <c:axId val="388151528"/>
      </c:lineChart>
      <c:catAx>
        <c:axId val="388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1528"/>
        <c:crosses val="autoZero"/>
        <c:auto val="1"/>
        <c:lblAlgn val="ctr"/>
        <c:lblOffset val="100"/>
        <c:noMultiLvlLbl val="0"/>
      </c:catAx>
      <c:valAx>
        <c:axId val="388151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Sent'!$C$18:$C$44</c:f>
              <c:numCache>
                <c:formatCode>General</c:formatCode>
                <c:ptCount val="27"/>
                <c:pt idx="0">
                  <c:v>631952976</c:v>
                </c:pt>
                <c:pt idx="1">
                  <c:v>631648656</c:v>
                </c:pt>
                <c:pt idx="2">
                  <c:v>633620892</c:v>
                </c:pt>
                <c:pt idx="3">
                  <c:v>665275773</c:v>
                </c:pt>
                <c:pt idx="4">
                  <c:v>688057744</c:v>
                </c:pt>
                <c:pt idx="5">
                  <c:v>670196599</c:v>
                </c:pt>
                <c:pt idx="6">
                  <c:v>666986316</c:v>
                </c:pt>
                <c:pt idx="7">
                  <c:v>650754995</c:v>
                </c:pt>
                <c:pt idx="8">
                  <c:v>620197376</c:v>
                </c:pt>
                <c:pt idx="9">
                  <c:v>633345762</c:v>
                </c:pt>
                <c:pt idx="10">
                  <c:v>645869947</c:v>
                </c:pt>
                <c:pt idx="11">
                  <c:v>703140567</c:v>
                </c:pt>
                <c:pt idx="12">
                  <c:v>730465411</c:v>
                </c:pt>
                <c:pt idx="13">
                  <c:v>707273960</c:v>
                </c:pt>
                <c:pt idx="14">
                  <c:v>673493021</c:v>
                </c:pt>
                <c:pt idx="15">
                  <c:v>649188601</c:v>
                </c:pt>
                <c:pt idx="16">
                  <c:v>672175833</c:v>
                </c:pt>
                <c:pt idx="17">
                  <c:v>685067719</c:v>
                </c:pt>
                <c:pt idx="18">
                  <c:v>678624012</c:v>
                </c:pt>
                <c:pt idx="19">
                  <c:v>653907621</c:v>
                </c:pt>
                <c:pt idx="20">
                  <c:v>637804607</c:v>
                </c:pt>
                <c:pt idx="21">
                  <c:v>618190765</c:v>
                </c:pt>
                <c:pt idx="22">
                  <c:v>602400150</c:v>
                </c:pt>
                <c:pt idx="23">
                  <c:v>626630717</c:v>
                </c:pt>
                <c:pt idx="24">
                  <c:v>639238847</c:v>
                </c:pt>
                <c:pt idx="25">
                  <c:v>662203898</c:v>
                </c:pt>
                <c:pt idx="26">
                  <c:v>663161571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messages Sent'!$B$18:$B$44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messages Sent'!$D$18:$D$44</c:f>
              <c:numCache>
                <c:formatCode>General</c:formatCode>
                <c:ptCount val="27"/>
                <c:pt idx="0">
                  <c:v>522408785</c:v>
                </c:pt>
                <c:pt idx="1">
                  <c:v>421251634</c:v>
                </c:pt>
                <c:pt idx="2">
                  <c:v>436647107</c:v>
                </c:pt>
                <c:pt idx="3">
                  <c:v>457079891</c:v>
                </c:pt>
                <c:pt idx="4">
                  <c:v>471084464</c:v>
                </c:pt>
                <c:pt idx="5">
                  <c:v>457670399</c:v>
                </c:pt>
                <c:pt idx="6">
                  <c:v>451499404</c:v>
                </c:pt>
                <c:pt idx="7">
                  <c:v>439079900</c:v>
                </c:pt>
                <c:pt idx="8">
                  <c:v>420936728</c:v>
                </c:pt>
                <c:pt idx="9">
                  <c:v>431593670</c:v>
                </c:pt>
                <c:pt idx="10">
                  <c:v>440352628</c:v>
                </c:pt>
                <c:pt idx="11">
                  <c:v>472816793</c:v>
                </c:pt>
                <c:pt idx="12">
                  <c:v>489305216</c:v>
                </c:pt>
                <c:pt idx="13">
                  <c:v>470475788</c:v>
                </c:pt>
                <c:pt idx="14">
                  <c:v>447845863</c:v>
                </c:pt>
                <c:pt idx="15">
                  <c:v>432824050</c:v>
                </c:pt>
                <c:pt idx="16">
                  <c:v>450963237</c:v>
                </c:pt>
                <c:pt idx="17">
                  <c:v>460205582</c:v>
                </c:pt>
                <c:pt idx="18">
                  <c:v>450463733</c:v>
                </c:pt>
                <c:pt idx="19">
                  <c:v>432877253</c:v>
                </c:pt>
                <c:pt idx="20">
                  <c:v>418947615</c:v>
                </c:pt>
                <c:pt idx="21">
                  <c:v>410166586</c:v>
                </c:pt>
                <c:pt idx="22">
                  <c:v>396749592</c:v>
                </c:pt>
                <c:pt idx="23">
                  <c:v>418220624</c:v>
                </c:pt>
                <c:pt idx="24">
                  <c:v>422927232</c:v>
                </c:pt>
                <c:pt idx="25">
                  <c:v>435440146</c:v>
                </c:pt>
                <c:pt idx="26">
                  <c:v>428442503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3880"/>
        <c:axId val="388151920"/>
      </c:lineChart>
      <c:catAx>
        <c:axId val="388153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1920"/>
        <c:crosses val="autoZero"/>
        <c:auto val="1"/>
        <c:lblAlgn val="ctr"/>
        <c:lblOffset val="100"/>
        <c:noMultiLvlLbl val="0"/>
      </c:catAx>
      <c:valAx>
        <c:axId val="3881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3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Spent'!$C$18:$C$44</c:f>
              <c:numCache>
                <c:formatCode>General</c:formatCode>
                <c:ptCount val="27"/>
                <c:pt idx="0">
                  <c:v>42766776</c:v>
                </c:pt>
                <c:pt idx="1">
                  <c:v>44107414</c:v>
                </c:pt>
                <c:pt idx="2">
                  <c:v>43382769</c:v>
                </c:pt>
                <c:pt idx="3">
                  <c:v>37293668</c:v>
                </c:pt>
                <c:pt idx="4">
                  <c:v>34749985</c:v>
                </c:pt>
                <c:pt idx="5">
                  <c:v>33335148</c:v>
                </c:pt>
                <c:pt idx="6">
                  <c:v>33392447</c:v>
                </c:pt>
                <c:pt idx="7">
                  <c:v>32948969</c:v>
                </c:pt>
                <c:pt idx="8">
                  <c:v>34617419</c:v>
                </c:pt>
                <c:pt idx="9">
                  <c:v>35419199</c:v>
                </c:pt>
                <c:pt idx="10">
                  <c:v>33409227</c:v>
                </c:pt>
                <c:pt idx="11">
                  <c:v>34610044</c:v>
                </c:pt>
                <c:pt idx="12">
                  <c:v>35691189</c:v>
                </c:pt>
                <c:pt idx="13">
                  <c:v>35293395</c:v>
                </c:pt>
                <c:pt idx="14">
                  <c:v>34490774</c:v>
                </c:pt>
                <c:pt idx="15">
                  <c:v>36352139</c:v>
                </c:pt>
                <c:pt idx="16">
                  <c:v>37632194</c:v>
                </c:pt>
                <c:pt idx="17">
                  <c:v>34696517</c:v>
                </c:pt>
                <c:pt idx="18">
                  <c:v>34924097</c:v>
                </c:pt>
                <c:pt idx="19">
                  <c:v>34233203</c:v>
                </c:pt>
                <c:pt idx="20">
                  <c:v>33755661</c:v>
                </c:pt>
                <c:pt idx="21">
                  <c:v>35101002</c:v>
                </c:pt>
                <c:pt idx="22">
                  <c:v>34787477</c:v>
                </c:pt>
                <c:pt idx="23">
                  <c:v>36946314</c:v>
                </c:pt>
                <c:pt idx="24">
                  <c:v>34745240</c:v>
                </c:pt>
                <c:pt idx="25">
                  <c:v>35845861</c:v>
                </c:pt>
                <c:pt idx="26">
                  <c:v>35388558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'Gold Bars Spent'!$D$18:$D$44</c:f>
              <c:numCache>
                <c:formatCode>General</c:formatCode>
                <c:ptCount val="27"/>
                <c:pt idx="0">
                  <c:v>43144992</c:v>
                </c:pt>
                <c:pt idx="1">
                  <c:v>44788571</c:v>
                </c:pt>
                <c:pt idx="2">
                  <c:v>44213442</c:v>
                </c:pt>
                <c:pt idx="3">
                  <c:v>38879732</c:v>
                </c:pt>
                <c:pt idx="4">
                  <c:v>36878780</c:v>
                </c:pt>
                <c:pt idx="5">
                  <c:v>36423954</c:v>
                </c:pt>
                <c:pt idx="6">
                  <c:v>36369620</c:v>
                </c:pt>
                <c:pt idx="7">
                  <c:v>35639588</c:v>
                </c:pt>
                <c:pt idx="8">
                  <c:v>36955695</c:v>
                </c:pt>
                <c:pt idx="9">
                  <c:v>37673624</c:v>
                </c:pt>
                <c:pt idx="10">
                  <c:v>35096195</c:v>
                </c:pt>
                <c:pt idx="11">
                  <c:v>36756876</c:v>
                </c:pt>
                <c:pt idx="12">
                  <c:v>37656042</c:v>
                </c:pt>
                <c:pt idx="13">
                  <c:v>36200270</c:v>
                </c:pt>
                <c:pt idx="14">
                  <c:v>35620196</c:v>
                </c:pt>
                <c:pt idx="15">
                  <c:v>37309423</c:v>
                </c:pt>
                <c:pt idx="16">
                  <c:v>39090792</c:v>
                </c:pt>
                <c:pt idx="17">
                  <c:v>35647064</c:v>
                </c:pt>
                <c:pt idx="18">
                  <c:v>35880782</c:v>
                </c:pt>
                <c:pt idx="19">
                  <c:v>35068770</c:v>
                </c:pt>
                <c:pt idx="20">
                  <c:v>34273938</c:v>
                </c:pt>
                <c:pt idx="21">
                  <c:v>36267516</c:v>
                </c:pt>
                <c:pt idx="22">
                  <c:v>35786052</c:v>
                </c:pt>
                <c:pt idx="23">
                  <c:v>37933107</c:v>
                </c:pt>
                <c:pt idx="24">
                  <c:v>35770556</c:v>
                </c:pt>
                <c:pt idx="25">
                  <c:v>36793101</c:v>
                </c:pt>
                <c:pt idx="26">
                  <c:v>36218074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155448"/>
        <c:axId val="388155840"/>
      </c:lineChart>
      <c:catAx>
        <c:axId val="38815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840"/>
        <c:crosses val="autoZero"/>
        <c:auto val="1"/>
        <c:lblAlgn val="ctr"/>
        <c:lblOffset val="100"/>
        <c:noMultiLvlLbl val="0"/>
      </c:catAx>
      <c:valAx>
        <c:axId val="38815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815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>
        <c:manualLayout>
          <c:layoutTarget val="inner"/>
          <c:xMode val="edge"/>
          <c:yMode val="edge"/>
          <c:x val="0.13518132108486439"/>
          <c:y val="0.16833333333333333"/>
          <c:w val="0.82870756780402455"/>
          <c:h val="0.61023950131233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'Bookings First 10 Transactions'!$C$2:$C$3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Transactions'!$C$4:$C$13</c:f>
              <c:numCache>
                <c:formatCode>General</c:formatCode>
                <c:ptCount val="10"/>
                <c:pt idx="0">
                  <c:v>2488797</c:v>
                </c:pt>
                <c:pt idx="1">
                  <c:v>1279033</c:v>
                </c:pt>
                <c:pt idx="2">
                  <c:v>865019</c:v>
                </c:pt>
                <c:pt idx="3">
                  <c:v>644080</c:v>
                </c:pt>
                <c:pt idx="4">
                  <c:v>506339</c:v>
                </c:pt>
                <c:pt idx="5">
                  <c:v>418002</c:v>
                </c:pt>
                <c:pt idx="6">
                  <c:v>348295</c:v>
                </c:pt>
                <c:pt idx="7">
                  <c:v>294818</c:v>
                </c:pt>
                <c:pt idx="8">
                  <c:v>258809</c:v>
                </c:pt>
                <c:pt idx="9">
                  <c:v>224024</c:v>
                </c:pt>
              </c:numCache>
            </c:numRef>
          </c:val>
        </c:ser>
        <c:ser>
          <c:idx val="1"/>
          <c:order val="1"/>
          <c:tx>
            <c:strRef>
              <c:f>'Bookings First 10 Transactions'!$D$2:$D$3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'Bookings First 10 Transactions'!$B$4:$B$13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'Bookings First 10 Transactions'!$D$4:$D$13</c:f>
              <c:numCache>
                <c:formatCode>General</c:formatCode>
                <c:ptCount val="10"/>
                <c:pt idx="0">
                  <c:v>2578719</c:v>
                </c:pt>
                <c:pt idx="1">
                  <c:v>1313134</c:v>
                </c:pt>
                <c:pt idx="2">
                  <c:v>879618</c:v>
                </c:pt>
                <c:pt idx="3">
                  <c:v>644806</c:v>
                </c:pt>
                <c:pt idx="4">
                  <c:v>525068</c:v>
                </c:pt>
                <c:pt idx="5">
                  <c:v>423941</c:v>
                </c:pt>
                <c:pt idx="6">
                  <c:v>350233</c:v>
                </c:pt>
                <c:pt idx="7">
                  <c:v>288643</c:v>
                </c:pt>
                <c:pt idx="8">
                  <c:v>250980</c:v>
                </c:pt>
                <c:pt idx="9">
                  <c:v>218721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229976"/>
        <c:axId val="387234680"/>
      </c:barChart>
      <c:catAx>
        <c:axId val="38722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4680"/>
        <c:crosses val="autoZero"/>
        <c:auto val="1"/>
        <c:lblAlgn val="ctr"/>
        <c:lblOffset val="100"/>
        <c:noMultiLvlLbl val="0"/>
      </c:catAx>
      <c:valAx>
        <c:axId val="387234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2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Network Incremental Bookings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'Network Incremental Bookings'!$C$2:$C$3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Bookings'!$C$4:$C$44</c:f>
              <c:numCache>
                <c:formatCode>General</c:formatCode>
                <c:ptCount val="41"/>
                <c:pt idx="0">
                  <c:v>6813821</c:v>
                </c:pt>
                <c:pt idx="1">
                  <c:v>6971242</c:v>
                </c:pt>
                <c:pt idx="2">
                  <c:v>7213675</c:v>
                </c:pt>
                <c:pt idx="3">
                  <c:v>6707747</c:v>
                </c:pt>
                <c:pt idx="4">
                  <c:v>6848497</c:v>
                </c:pt>
                <c:pt idx="5">
                  <c:v>6762926</c:v>
                </c:pt>
                <c:pt idx="6">
                  <c:v>6928961</c:v>
                </c:pt>
                <c:pt idx="7">
                  <c:v>7048908</c:v>
                </c:pt>
                <c:pt idx="8">
                  <c:v>7442813</c:v>
                </c:pt>
                <c:pt idx="9">
                  <c:v>7330372</c:v>
                </c:pt>
                <c:pt idx="10">
                  <c:v>6892619</c:v>
                </c:pt>
                <c:pt idx="11">
                  <c:v>6610312</c:v>
                </c:pt>
                <c:pt idx="12">
                  <c:v>6657757</c:v>
                </c:pt>
                <c:pt idx="13">
                  <c:v>7358856</c:v>
                </c:pt>
                <c:pt idx="14">
                  <c:v>7762775</c:v>
                </c:pt>
                <c:pt idx="15">
                  <c:v>7980466</c:v>
                </c:pt>
                <c:pt idx="16">
                  <c:v>7743583</c:v>
                </c:pt>
                <c:pt idx="17">
                  <c:v>6784369</c:v>
                </c:pt>
                <c:pt idx="18">
                  <c:v>6487764</c:v>
                </c:pt>
                <c:pt idx="19">
                  <c:v>6365313</c:v>
                </c:pt>
                <c:pt idx="20">
                  <c:v>6423483</c:v>
                </c:pt>
                <c:pt idx="21">
                  <c:v>6403782</c:v>
                </c:pt>
                <c:pt idx="22">
                  <c:v>6609452</c:v>
                </c:pt>
                <c:pt idx="23">
                  <c:v>6680272</c:v>
                </c:pt>
                <c:pt idx="24">
                  <c:v>6372709</c:v>
                </c:pt>
                <c:pt idx="25">
                  <c:v>6521587</c:v>
                </c:pt>
                <c:pt idx="26">
                  <c:v>6581450</c:v>
                </c:pt>
                <c:pt idx="27">
                  <c:v>6565189</c:v>
                </c:pt>
                <c:pt idx="28">
                  <c:v>6637437</c:v>
                </c:pt>
                <c:pt idx="29">
                  <c:v>6969117</c:v>
                </c:pt>
                <c:pt idx="30">
                  <c:v>7018766</c:v>
                </c:pt>
                <c:pt idx="31">
                  <c:v>6617831</c:v>
                </c:pt>
                <c:pt idx="32">
                  <c:v>6753168</c:v>
                </c:pt>
                <c:pt idx="33">
                  <c:v>6710144</c:v>
                </c:pt>
                <c:pt idx="34">
                  <c:v>6808282</c:v>
                </c:pt>
                <c:pt idx="35">
                  <c:v>7075770</c:v>
                </c:pt>
                <c:pt idx="36">
                  <c:v>6864710</c:v>
                </c:pt>
                <c:pt idx="37">
                  <c:v>7208411</c:v>
                </c:pt>
                <c:pt idx="38">
                  <c:v>6757828</c:v>
                </c:pt>
                <c:pt idx="39">
                  <c:v>6870433</c:v>
                </c:pt>
                <c:pt idx="40">
                  <c:v>6721372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'Network Incremental Bookings'!$D$2:$D$3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Bookings'!$D$4:$D$44</c:f>
              <c:numCache>
                <c:formatCode>General</c:formatCode>
                <c:ptCount val="41"/>
                <c:pt idx="0">
                  <c:v>6711323</c:v>
                </c:pt>
                <c:pt idx="1">
                  <c:v>6923212</c:v>
                </c:pt>
                <c:pt idx="2">
                  <c:v>7122652</c:v>
                </c:pt>
                <c:pt idx="3">
                  <c:v>6653689</c:v>
                </c:pt>
                <c:pt idx="4">
                  <c:v>6785024</c:v>
                </c:pt>
                <c:pt idx="5">
                  <c:v>6753731</c:v>
                </c:pt>
                <c:pt idx="6">
                  <c:v>6851321</c:v>
                </c:pt>
                <c:pt idx="7">
                  <c:v>7014432</c:v>
                </c:pt>
                <c:pt idx="8">
                  <c:v>7412984</c:v>
                </c:pt>
                <c:pt idx="9">
                  <c:v>7241150</c:v>
                </c:pt>
                <c:pt idx="10">
                  <c:v>6783259</c:v>
                </c:pt>
                <c:pt idx="11">
                  <c:v>6537186</c:v>
                </c:pt>
                <c:pt idx="12">
                  <c:v>6716623</c:v>
                </c:pt>
                <c:pt idx="13">
                  <c:v>7342891</c:v>
                </c:pt>
                <c:pt idx="14">
                  <c:v>7755362</c:v>
                </c:pt>
                <c:pt idx="15">
                  <c:v>7998534</c:v>
                </c:pt>
                <c:pt idx="16">
                  <c:v>7761397</c:v>
                </c:pt>
                <c:pt idx="17">
                  <c:v>6914190</c:v>
                </c:pt>
                <c:pt idx="18">
                  <c:v>6606770</c:v>
                </c:pt>
                <c:pt idx="19">
                  <c:v>6529862</c:v>
                </c:pt>
                <c:pt idx="20">
                  <c:v>6616514</c:v>
                </c:pt>
                <c:pt idx="21">
                  <c:v>6522225</c:v>
                </c:pt>
                <c:pt idx="22">
                  <c:v>6749650</c:v>
                </c:pt>
                <c:pt idx="23">
                  <c:v>6731108</c:v>
                </c:pt>
                <c:pt idx="24">
                  <c:v>6384919</c:v>
                </c:pt>
                <c:pt idx="25">
                  <c:v>6542625</c:v>
                </c:pt>
                <c:pt idx="26">
                  <c:v>6602800</c:v>
                </c:pt>
                <c:pt idx="27">
                  <c:v>6567563</c:v>
                </c:pt>
                <c:pt idx="28">
                  <c:v>6579805</c:v>
                </c:pt>
                <c:pt idx="29">
                  <c:v>6852551</c:v>
                </c:pt>
                <c:pt idx="30">
                  <c:v>6964517</c:v>
                </c:pt>
                <c:pt idx="31">
                  <c:v>6438393</c:v>
                </c:pt>
                <c:pt idx="32">
                  <c:v>6694988</c:v>
                </c:pt>
                <c:pt idx="33">
                  <c:v>6607412</c:v>
                </c:pt>
                <c:pt idx="34">
                  <c:v>6722133</c:v>
                </c:pt>
                <c:pt idx="35">
                  <c:v>6974986</c:v>
                </c:pt>
                <c:pt idx="36">
                  <c:v>6763272</c:v>
                </c:pt>
                <c:pt idx="37">
                  <c:v>7072621</c:v>
                </c:pt>
                <c:pt idx="38">
                  <c:v>6652639</c:v>
                </c:pt>
                <c:pt idx="39">
                  <c:v>6772832</c:v>
                </c:pt>
                <c:pt idx="40">
                  <c:v>6592810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9304"/>
        <c:axId val="505888520"/>
      </c:lineChart>
      <c:catAx>
        <c:axId val="50588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8520"/>
        <c:crosses val="autoZero"/>
        <c:auto val="1"/>
        <c:lblAlgn val="ctr"/>
        <c:lblOffset val="100"/>
        <c:noMultiLvlLbl val="0"/>
      </c:catAx>
      <c:valAx>
        <c:axId val="505888520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9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230760"/>
        <c:axId val="387233896"/>
      </c:lineChart>
      <c:catAx>
        <c:axId val="38723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3896"/>
        <c:crosses val="autoZero"/>
        <c:auto val="1"/>
        <c:lblAlgn val="ctr"/>
        <c:lblOffset val="100"/>
        <c:noMultiLvlLbl val="0"/>
      </c:catAx>
      <c:valAx>
        <c:axId val="387233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Users'!$C$18:$C$44</c:f>
              <c:numCache>
                <c:formatCode>General</c:formatCode>
                <c:ptCount val="27"/>
                <c:pt idx="0">
                  <c:v>5535313</c:v>
                </c:pt>
                <c:pt idx="1">
                  <c:v>5413875</c:v>
                </c:pt>
                <c:pt idx="2">
                  <c:v>5525056</c:v>
                </c:pt>
                <c:pt idx="3">
                  <c:v>5688466</c:v>
                </c:pt>
                <c:pt idx="4">
                  <c:v>5746498</c:v>
                </c:pt>
                <c:pt idx="5">
                  <c:v>5687085</c:v>
                </c:pt>
                <c:pt idx="6">
                  <c:v>5680773</c:v>
                </c:pt>
                <c:pt idx="7">
                  <c:v>5549450</c:v>
                </c:pt>
                <c:pt idx="8">
                  <c:v>5360318</c:v>
                </c:pt>
                <c:pt idx="9">
                  <c:v>5500913</c:v>
                </c:pt>
                <c:pt idx="10">
                  <c:v>5662018</c:v>
                </c:pt>
                <c:pt idx="11">
                  <c:v>5664624</c:v>
                </c:pt>
                <c:pt idx="12">
                  <c:v>5624405</c:v>
                </c:pt>
                <c:pt idx="13">
                  <c:v>5542562</c:v>
                </c:pt>
                <c:pt idx="14">
                  <c:v>5405792</c:v>
                </c:pt>
                <c:pt idx="15">
                  <c:v>5268157</c:v>
                </c:pt>
                <c:pt idx="16">
                  <c:v>5405005</c:v>
                </c:pt>
                <c:pt idx="17">
                  <c:v>5488014</c:v>
                </c:pt>
                <c:pt idx="18">
                  <c:v>5455926</c:v>
                </c:pt>
                <c:pt idx="19">
                  <c:v>5380803</c:v>
                </c:pt>
                <c:pt idx="20">
                  <c:v>5299296</c:v>
                </c:pt>
                <c:pt idx="21">
                  <c:v>5171672</c:v>
                </c:pt>
                <c:pt idx="22">
                  <c:v>4977334</c:v>
                </c:pt>
                <c:pt idx="23">
                  <c:v>5184170</c:v>
                </c:pt>
                <c:pt idx="24">
                  <c:v>5304749</c:v>
                </c:pt>
                <c:pt idx="25">
                  <c:v>5298990</c:v>
                </c:pt>
                <c:pt idx="26">
                  <c:v>5206613</c:v>
                </c:pt>
              </c:numCache>
            </c:numRef>
          </c:val>
          <c:smooth val="0"/>
        </c:ser>
        <c:ser>
          <c:idx val="1"/>
          <c:order val="1"/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'Active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'Active Paying Users'!$D$18:$D$44</c:f>
              <c:numCache>
                <c:formatCode>General</c:formatCode>
                <c:ptCount val="27"/>
                <c:pt idx="0">
                  <c:v>5552395</c:v>
                </c:pt>
                <c:pt idx="1">
                  <c:v>5444620</c:v>
                </c:pt>
                <c:pt idx="2">
                  <c:v>5541653</c:v>
                </c:pt>
                <c:pt idx="3">
                  <c:v>5707508</c:v>
                </c:pt>
                <c:pt idx="4">
                  <c:v>5759145</c:v>
                </c:pt>
                <c:pt idx="5">
                  <c:v>5700243</c:v>
                </c:pt>
                <c:pt idx="6">
                  <c:v>5686234</c:v>
                </c:pt>
                <c:pt idx="7">
                  <c:v>5552815</c:v>
                </c:pt>
                <c:pt idx="8">
                  <c:v>5360925</c:v>
                </c:pt>
                <c:pt idx="9">
                  <c:v>5488332</c:v>
                </c:pt>
                <c:pt idx="10">
                  <c:v>5643823</c:v>
                </c:pt>
                <c:pt idx="11">
                  <c:v>5641917</c:v>
                </c:pt>
                <c:pt idx="12">
                  <c:v>5602437</c:v>
                </c:pt>
                <c:pt idx="13">
                  <c:v>5518658</c:v>
                </c:pt>
                <c:pt idx="14">
                  <c:v>5374185</c:v>
                </c:pt>
                <c:pt idx="15">
                  <c:v>5226967</c:v>
                </c:pt>
                <c:pt idx="16">
                  <c:v>5371266</c:v>
                </c:pt>
                <c:pt idx="17">
                  <c:v>5447875</c:v>
                </c:pt>
                <c:pt idx="18">
                  <c:v>5411279</c:v>
                </c:pt>
                <c:pt idx="19">
                  <c:v>5323412</c:v>
                </c:pt>
                <c:pt idx="20">
                  <c:v>5238332</c:v>
                </c:pt>
                <c:pt idx="21">
                  <c:v>5104481</c:v>
                </c:pt>
                <c:pt idx="22">
                  <c:v>4912029</c:v>
                </c:pt>
                <c:pt idx="23">
                  <c:v>5110074</c:v>
                </c:pt>
                <c:pt idx="24">
                  <c:v>5234448</c:v>
                </c:pt>
                <c:pt idx="25">
                  <c:v>5214780</c:v>
                </c:pt>
                <c:pt idx="26">
                  <c:v>5117513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7234288"/>
        <c:axId val="387231152"/>
      </c:lineChart>
      <c:catAx>
        <c:axId val="38723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1152"/>
        <c:crosses val="autoZero"/>
        <c:auto val="1"/>
        <c:lblAlgn val="ctr"/>
        <c:lblOffset val="100"/>
        <c:noMultiLvlLbl val="0"/>
      </c:catAx>
      <c:valAx>
        <c:axId val="387231152"/>
        <c:scaling>
          <c:orientation val="minMax"/>
          <c:min val="48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'Weekly Active Users'!$C$2:$C$3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'Weekly Active Users'!$B$4:$B$8</c:f>
              <c:numCache>
                <c:formatCode>General</c:formatCode>
                <c:ptCount val="5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</c:numCache>
            </c:numRef>
          </c:cat>
          <c:val>
            <c:numRef>
              <c:f>'Weekly Active Users'!$C$4:$C$8</c:f>
              <c:numCache>
                <c:formatCode>General</c:formatCode>
                <c:ptCount val="5"/>
                <c:pt idx="0">
                  <c:v>80382421</c:v>
                </c:pt>
                <c:pt idx="1">
                  <c:v>85038089</c:v>
                </c:pt>
                <c:pt idx="2">
                  <c:v>93457474</c:v>
                </c:pt>
                <c:pt idx="3">
                  <c:v>94242978</c:v>
                </c:pt>
                <c:pt idx="4">
                  <c:v>93195176</c:v>
                </c:pt>
              </c:numCache>
            </c:numRef>
          </c:val>
        </c:ser>
        <c:ser>
          <c:idx val="1"/>
          <c:order val="1"/>
          <c:tx>
            <c:strRef>
              <c:f>'Weekly Active Users'!$D$2:$D$3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'Weekly Active Users'!$B$4:$B$8</c:f>
              <c:numCache>
                <c:formatCode>General</c:formatCode>
                <c:ptCount val="5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</c:numCache>
            </c:numRef>
          </c:cat>
          <c:val>
            <c:numRef>
              <c:f>'Weekly Active Users'!$D$4:$D$8</c:f>
              <c:numCache>
                <c:formatCode>General</c:formatCode>
                <c:ptCount val="5"/>
                <c:pt idx="0">
                  <c:v>8034632</c:v>
                </c:pt>
                <c:pt idx="1">
                  <c:v>84972850</c:v>
                </c:pt>
                <c:pt idx="2">
                  <c:v>93407187</c:v>
                </c:pt>
                <c:pt idx="3">
                  <c:v>94085805</c:v>
                </c:pt>
                <c:pt idx="4">
                  <c:v>92911506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7235856"/>
        <c:axId val="387235464"/>
      </c:barChart>
      <c:catAx>
        <c:axId val="38723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5464"/>
        <c:crosses val="autoZero"/>
        <c:auto val="1"/>
        <c:lblAlgn val="ctr"/>
        <c:lblOffset val="100"/>
        <c:noMultiLvlLbl val="0"/>
      </c:catAx>
      <c:valAx>
        <c:axId val="387235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8723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Weekly Active User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'Weekly Active Users'!$B$5:$B$8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'Weekly Active Users'!$C$5:$C$8</c:f>
              <c:numCache>
                <c:formatCode>General</c:formatCode>
                <c:ptCount val="4"/>
                <c:pt idx="0">
                  <c:v>85038089</c:v>
                </c:pt>
                <c:pt idx="1">
                  <c:v>93457474</c:v>
                </c:pt>
                <c:pt idx="2">
                  <c:v>94242978</c:v>
                </c:pt>
                <c:pt idx="3">
                  <c:v>93195176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'Weekly Active Users'!$B$5:$B$8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cat>
          <c:val>
            <c:numRef>
              <c:f>'Weekly Active Users'!$D$5:$D$8</c:f>
              <c:numCache>
                <c:formatCode>General</c:formatCode>
                <c:ptCount val="4"/>
                <c:pt idx="0">
                  <c:v>84972850</c:v>
                </c:pt>
                <c:pt idx="1">
                  <c:v>93407187</c:v>
                </c:pt>
                <c:pt idx="2">
                  <c:v>94085805</c:v>
                </c:pt>
                <c:pt idx="3">
                  <c:v>92911506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9412920"/>
        <c:axId val="429414880"/>
      </c:lineChart>
      <c:catAx>
        <c:axId val="429412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4880"/>
        <c:crosses val="autoZero"/>
        <c:auto val="1"/>
        <c:lblAlgn val="ctr"/>
        <c:lblOffset val="100"/>
        <c:noMultiLvlLbl val="0"/>
      </c:catAx>
      <c:valAx>
        <c:axId val="429414880"/>
        <c:scaling>
          <c:orientation val="minMax"/>
          <c:min val="84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2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2DR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'2DR'!$C$4:$C$29</c:f>
              <c:numCache>
                <c:formatCode>0.00%</c:formatCode>
                <c:ptCount val="26"/>
                <c:pt idx="0">
                  <c:v>0.376</c:v>
                </c:pt>
                <c:pt idx="1">
                  <c:v>0.33500000000000002</c:v>
                </c:pt>
                <c:pt idx="2">
                  <c:v>0.32300000000000001</c:v>
                </c:pt>
                <c:pt idx="3">
                  <c:v>0.34499999999999997</c:v>
                </c:pt>
                <c:pt idx="4">
                  <c:v>0.34200000000000003</c:v>
                </c:pt>
                <c:pt idx="5">
                  <c:v>0.32100000000000001</c:v>
                </c:pt>
                <c:pt idx="6">
                  <c:v>0.31900000000000001</c:v>
                </c:pt>
                <c:pt idx="7">
                  <c:v>0.312</c:v>
                </c:pt>
                <c:pt idx="8">
                  <c:v>0.315</c:v>
                </c:pt>
                <c:pt idx="9">
                  <c:v>0.30499999999999999</c:v>
                </c:pt>
                <c:pt idx="10">
                  <c:v>0.31900000000000001</c:v>
                </c:pt>
                <c:pt idx="11">
                  <c:v>0.32</c:v>
                </c:pt>
                <c:pt idx="12">
                  <c:v>0.32</c:v>
                </c:pt>
                <c:pt idx="13">
                  <c:v>0.315</c:v>
                </c:pt>
                <c:pt idx="14">
                  <c:v>0.308</c:v>
                </c:pt>
                <c:pt idx="15">
                  <c:v>0.317</c:v>
                </c:pt>
                <c:pt idx="16">
                  <c:v>0.30599999999999999</c:v>
                </c:pt>
                <c:pt idx="17">
                  <c:v>0.32</c:v>
                </c:pt>
                <c:pt idx="18">
                  <c:v>0.317</c:v>
                </c:pt>
                <c:pt idx="19">
                  <c:v>0.317</c:v>
                </c:pt>
                <c:pt idx="20">
                  <c:v>0.311</c:v>
                </c:pt>
                <c:pt idx="21">
                  <c:v>0.3</c:v>
                </c:pt>
                <c:pt idx="22">
                  <c:v>0.309</c:v>
                </c:pt>
                <c:pt idx="23">
                  <c:v>0.30099999999999999</c:v>
                </c:pt>
                <c:pt idx="24">
                  <c:v>0.312</c:v>
                </c:pt>
                <c:pt idx="25">
                  <c:v>0.309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'2DR'!$D$2:$D$3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</c:numCache>
            </c:numRef>
          </c:cat>
          <c:val>
            <c:numRef>
              <c:f>'2DR'!$D$4:$D$29</c:f>
              <c:numCache>
                <c:formatCode>0.00%</c:formatCode>
                <c:ptCount val="26"/>
                <c:pt idx="0">
                  <c:v>0.378</c:v>
                </c:pt>
                <c:pt idx="1">
                  <c:v>0.33700000000000002</c:v>
                </c:pt>
                <c:pt idx="2">
                  <c:v>0.32500000000000001</c:v>
                </c:pt>
                <c:pt idx="3">
                  <c:v>0.34699999999999998</c:v>
                </c:pt>
                <c:pt idx="4">
                  <c:v>0.34499999999999997</c:v>
                </c:pt>
                <c:pt idx="5">
                  <c:v>0.32500000000000001</c:v>
                </c:pt>
                <c:pt idx="6">
                  <c:v>0.32300000000000001</c:v>
                </c:pt>
                <c:pt idx="7">
                  <c:v>0.315</c:v>
                </c:pt>
                <c:pt idx="8">
                  <c:v>0.31900000000000001</c:v>
                </c:pt>
                <c:pt idx="9">
                  <c:v>0.31</c:v>
                </c:pt>
                <c:pt idx="10">
                  <c:v>0.32200000000000001</c:v>
                </c:pt>
                <c:pt idx="11">
                  <c:v>0.32300000000000001</c:v>
                </c:pt>
                <c:pt idx="12">
                  <c:v>0.32300000000000001</c:v>
                </c:pt>
                <c:pt idx="13">
                  <c:v>0.318</c:v>
                </c:pt>
                <c:pt idx="14">
                  <c:v>0.312</c:v>
                </c:pt>
                <c:pt idx="15">
                  <c:v>0.31900000000000001</c:v>
                </c:pt>
                <c:pt idx="16">
                  <c:v>0.309</c:v>
                </c:pt>
                <c:pt idx="17">
                  <c:v>0.32200000000000001</c:v>
                </c:pt>
                <c:pt idx="18">
                  <c:v>0.32</c:v>
                </c:pt>
                <c:pt idx="19">
                  <c:v>0.32</c:v>
                </c:pt>
                <c:pt idx="20">
                  <c:v>0.315</c:v>
                </c:pt>
                <c:pt idx="21">
                  <c:v>0.30299999999999999</c:v>
                </c:pt>
                <c:pt idx="22">
                  <c:v>0.312</c:v>
                </c:pt>
                <c:pt idx="23">
                  <c:v>0.30399999999999999</c:v>
                </c:pt>
                <c:pt idx="24">
                  <c:v>0.315</c:v>
                </c:pt>
                <c:pt idx="25">
                  <c:v>0.314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2929752"/>
        <c:axId val="414743808"/>
      </c:lineChart>
      <c:catAx>
        <c:axId val="392929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14743808"/>
        <c:crosses val="autoZero"/>
        <c:auto val="1"/>
        <c:lblAlgn val="ctr"/>
        <c:lblOffset val="100"/>
        <c:noMultiLvlLbl val="0"/>
      </c:catAx>
      <c:valAx>
        <c:axId val="414743808"/>
        <c:scaling>
          <c:orientation val="minMax"/>
          <c:min val="0.29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92929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Converters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Converters'!$C$18:$C$44</c:f>
              <c:numCache>
                <c:formatCode>General</c:formatCode>
                <c:ptCount val="27"/>
                <c:pt idx="0">
                  <c:v>28875</c:v>
                </c:pt>
                <c:pt idx="1">
                  <c:v>30208</c:v>
                </c:pt>
                <c:pt idx="2">
                  <c:v>29759</c:v>
                </c:pt>
                <c:pt idx="3">
                  <c:v>23738</c:v>
                </c:pt>
                <c:pt idx="4">
                  <c:v>21964</c:v>
                </c:pt>
                <c:pt idx="5">
                  <c:v>21580</c:v>
                </c:pt>
                <c:pt idx="6">
                  <c:v>21472</c:v>
                </c:pt>
                <c:pt idx="7">
                  <c:v>21023</c:v>
                </c:pt>
                <c:pt idx="8">
                  <c:v>21636</c:v>
                </c:pt>
                <c:pt idx="9">
                  <c:v>22277</c:v>
                </c:pt>
                <c:pt idx="10">
                  <c:v>21171</c:v>
                </c:pt>
                <c:pt idx="11">
                  <c:v>21436</c:v>
                </c:pt>
                <c:pt idx="12">
                  <c:v>21019</c:v>
                </c:pt>
                <c:pt idx="13">
                  <c:v>20739</c:v>
                </c:pt>
                <c:pt idx="14">
                  <c:v>19710</c:v>
                </c:pt>
                <c:pt idx="15">
                  <c:v>20455</c:v>
                </c:pt>
                <c:pt idx="16">
                  <c:v>21736</c:v>
                </c:pt>
                <c:pt idx="17">
                  <c:v>19306</c:v>
                </c:pt>
                <c:pt idx="18">
                  <c:v>19790</c:v>
                </c:pt>
                <c:pt idx="19">
                  <c:v>19590</c:v>
                </c:pt>
                <c:pt idx="20">
                  <c:v>19170</c:v>
                </c:pt>
                <c:pt idx="21">
                  <c:v>19334</c:v>
                </c:pt>
                <c:pt idx="22">
                  <c:v>18909</c:v>
                </c:pt>
                <c:pt idx="23">
                  <c:v>19746</c:v>
                </c:pt>
                <c:pt idx="24">
                  <c:v>18537</c:v>
                </c:pt>
                <c:pt idx="25">
                  <c:v>19138</c:v>
                </c:pt>
                <c:pt idx="26">
                  <c:v>18133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Converters'!$D$18:$D$44</c:f>
              <c:numCache>
                <c:formatCode>General</c:formatCode>
                <c:ptCount val="27"/>
                <c:pt idx="0">
                  <c:v>30000</c:v>
                </c:pt>
                <c:pt idx="1">
                  <c:v>31403</c:v>
                </c:pt>
                <c:pt idx="2">
                  <c:v>30696</c:v>
                </c:pt>
                <c:pt idx="3">
                  <c:v>25505</c:v>
                </c:pt>
                <c:pt idx="4">
                  <c:v>23766</c:v>
                </c:pt>
                <c:pt idx="5">
                  <c:v>24661</c:v>
                </c:pt>
                <c:pt idx="6">
                  <c:v>24705</c:v>
                </c:pt>
                <c:pt idx="7">
                  <c:v>23982</c:v>
                </c:pt>
                <c:pt idx="8">
                  <c:v>24090</c:v>
                </c:pt>
                <c:pt idx="9">
                  <c:v>24533</c:v>
                </c:pt>
                <c:pt idx="10">
                  <c:v>22807</c:v>
                </c:pt>
                <c:pt idx="11">
                  <c:v>23838</c:v>
                </c:pt>
                <c:pt idx="12">
                  <c:v>23514</c:v>
                </c:pt>
                <c:pt idx="13">
                  <c:v>22100</c:v>
                </c:pt>
                <c:pt idx="14">
                  <c:v>21057</c:v>
                </c:pt>
                <c:pt idx="15">
                  <c:v>22299</c:v>
                </c:pt>
                <c:pt idx="16">
                  <c:v>22951</c:v>
                </c:pt>
                <c:pt idx="17">
                  <c:v>20553</c:v>
                </c:pt>
                <c:pt idx="18">
                  <c:v>20965</c:v>
                </c:pt>
                <c:pt idx="19">
                  <c:v>20805</c:v>
                </c:pt>
                <c:pt idx="20">
                  <c:v>20201</c:v>
                </c:pt>
                <c:pt idx="21">
                  <c:v>20413</c:v>
                </c:pt>
                <c:pt idx="22">
                  <c:v>20169</c:v>
                </c:pt>
                <c:pt idx="23">
                  <c:v>21436</c:v>
                </c:pt>
                <c:pt idx="24">
                  <c:v>19590</c:v>
                </c:pt>
                <c:pt idx="25">
                  <c:v>19502</c:v>
                </c:pt>
                <c:pt idx="26">
                  <c:v>19154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325040"/>
        <c:axId val="503323080"/>
      </c:lineChart>
      <c:catAx>
        <c:axId val="50332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3323080"/>
        <c:crosses val="autoZero"/>
        <c:auto val="1"/>
        <c:lblAlgn val="ctr"/>
        <c:lblOffset val="100"/>
        <c:noMultiLvlLbl val="0"/>
      </c:catAx>
      <c:valAx>
        <c:axId val="503323080"/>
        <c:scaling>
          <c:orientation val="minMax"/>
          <c:min val="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332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Paying Users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rgbClr val="FF6A00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736048"/>
        <c:axId val="500733696"/>
      </c:lineChart>
      <c:catAx>
        <c:axId val="50073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0733696"/>
        <c:crosses val="autoZero"/>
        <c:auto val="1"/>
        <c:lblAlgn val="ctr"/>
        <c:lblOffset val="100"/>
        <c:noMultiLvlLbl val="0"/>
      </c:catAx>
      <c:valAx>
        <c:axId val="500733696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07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Gross Booking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Bookings'!$C$18:$C$44</c:f>
              <c:numCache>
                <c:formatCode>General</c:formatCode>
                <c:ptCount val="27"/>
                <c:pt idx="0">
                  <c:v>4140088</c:v>
                </c:pt>
                <c:pt idx="1">
                  <c:v>4225849</c:v>
                </c:pt>
                <c:pt idx="2">
                  <c:v>4086892</c:v>
                </c:pt>
                <c:pt idx="3">
                  <c:v>3485569</c:v>
                </c:pt>
                <c:pt idx="4">
                  <c:v>3272769</c:v>
                </c:pt>
                <c:pt idx="5">
                  <c:v>3172715</c:v>
                </c:pt>
                <c:pt idx="6">
                  <c:v>3143803</c:v>
                </c:pt>
                <c:pt idx="7">
                  <c:v>3128355</c:v>
                </c:pt>
                <c:pt idx="8">
                  <c:v>3283082</c:v>
                </c:pt>
                <c:pt idx="9">
                  <c:v>3327239</c:v>
                </c:pt>
                <c:pt idx="10">
                  <c:v>3151025</c:v>
                </c:pt>
                <c:pt idx="11">
                  <c:v>3264396</c:v>
                </c:pt>
                <c:pt idx="12">
                  <c:v>3340002</c:v>
                </c:pt>
                <c:pt idx="13">
                  <c:v>3296696</c:v>
                </c:pt>
                <c:pt idx="14">
                  <c:v>3304624</c:v>
                </c:pt>
                <c:pt idx="15">
                  <c:v>3467771</c:v>
                </c:pt>
                <c:pt idx="16">
                  <c:v>3506839</c:v>
                </c:pt>
                <c:pt idx="17">
                  <c:v>3274572</c:v>
                </c:pt>
                <c:pt idx="18">
                  <c:v>3341649</c:v>
                </c:pt>
                <c:pt idx="19">
                  <c:v>3228928</c:v>
                </c:pt>
                <c:pt idx="20">
                  <c:v>3190309</c:v>
                </c:pt>
                <c:pt idx="21">
                  <c:v>3369328</c:v>
                </c:pt>
                <c:pt idx="22">
                  <c:v>3293492</c:v>
                </c:pt>
                <c:pt idx="23">
                  <c:v>3437113</c:v>
                </c:pt>
                <c:pt idx="24">
                  <c:v>3242521</c:v>
                </c:pt>
                <c:pt idx="25">
                  <c:v>3363323</c:v>
                </c:pt>
                <c:pt idx="26">
                  <c:v>3287780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Gross Bookings'!$D$18:$D$44</c:f>
              <c:numCache>
                <c:formatCode>General</c:formatCode>
                <c:ptCount val="27"/>
                <c:pt idx="0">
                  <c:v>4172799</c:v>
                </c:pt>
                <c:pt idx="1">
                  <c:v>4320435</c:v>
                </c:pt>
                <c:pt idx="2">
                  <c:v>4191680</c:v>
                </c:pt>
                <c:pt idx="3">
                  <c:v>3672928</c:v>
                </c:pt>
                <c:pt idx="4">
                  <c:v>3487867</c:v>
                </c:pt>
                <c:pt idx="5">
                  <c:v>3454115</c:v>
                </c:pt>
                <c:pt idx="6">
                  <c:v>3468491</c:v>
                </c:pt>
                <c:pt idx="7">
                  <c:v>3399479</c:v>
                </c:pt>
                <c:pt idx="8">
                  <c:v>3556626</c:v>
                </c:pt>
                <c:pt idx="9">
                  <c:v>3584319</c:v>
                </c:pt>
                <c:pt idx="10">
                  <c:v>3327501</c:v>
                </c:pt>
                <c:pt idx="11">
                  <c:v>3489980</c:v>
                </c:pt>
                <c:pt idx="12">
                  <c:v>3582594</c:v>
                </c:pt>
                <c:pt idx="13">
                  <c:v>3450440</c:v>
                </c:pt>
                <c:pt idx="14">
                  <c:v>3400978</c:v>
                </c:pt>
                <c:pt idx="15">
                  <c:v>3577593</c:v>
                </c:pt>
                <c:pt idx="16">
                  <c:v>3688280</c:v>
                </c:pt>
                <c:pt idx="17">
                  <c:v>3358463</c:v>
                </c:pt>
                <c:pt idx="18">
                  <c:v>3438433</c:v>
                </c:pt>
                <c:pt idx="19">
                  <c:v>3340162</c:v>
                </c:pt>
                <c:pt idx="20">
                  <c:v>3304073</c:v>
                </c:pt>
                <c:pt idx="21">
                  <c:v>3485382</c:v>
                </c:pt>
                <c:pt idx="22">
                  <c:v>3411583</c:v>
                </c:pt>
                <c:pt idx="23">
                  <c:v>3573890</c:v>
                </c:pt>
                <c:pt idx="24">
                  <c:v>3336281</c:v>
                </c:pt>
                <c:pt idx="25">
                  <c:v>3464725</c:v>
                </c:pt>
                <c:pt idx="26">
                  <c:v>3375927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83032"/>
        <c:axId val="505880288"/>
      </c:lineChart>
      <c:catAx>
        <c:axId val="50588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0288"/>
        <c:crosses val="autoZero"/>
        <c:auto val="1"/>
        <c:lblAlgn val="ctr"/>
        <c:lblOffset val="100"/>
        <c:noMultiLvlLbl val="0"/>
      </c:catAx>
      <c:valAx>
        <c:axId val="50588028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0588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Converters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Converters'!$C$18:$C$44</c:f>
              <c:numCache>
                <c:formatCode>General</c:formatCode>
                <c:ptCount val="27"/>
                <c:pt idx="0">
                  <c:v>28875</c:v>
                </c:pt>
                <c:pt idx="1">
                  <c:v>30208</c:v>
                </c:pt>
                <c:pt idx="2">
                  <c:v>29759</c:v>
                </c:pt>
                <c:pt idx="3">
                  <c:v>23738</c:v>
                </c:pt>
                <c:pt idx="4">
                  <c:v>21964</c:v>
                </c:pt>
                <c:pt idx="5">
                  <c:v>21580</c:v>
                </c:pt>
                <c:pt idx="6">
                  <c:v>21472</c:v>
                </c:pt>
                <c:pt idx="7">
                  <c:v>21023</c:v>
                </c:pt>
                <c:pt idx="8">
                  <c:v>21636</c:v>
                </c:pt>
                <c:pt idx="9">
                  <c:v>22277</c:v>
                </c:pt>
                <c:pt idx="10">
                  <c:v>21171</c:v>
                </c:pt>
                <c:pt idx="11">
                  <c:v>21436</c:v>
                </c:pt>
                <c:pt idx="12">
                  <c:v>21019</c:v>
                </c:pt>
                <c:pt idx="13">
                  <c:v>20739</c:v>
                </c:pt>
                <c:pt idx="14">
                  <c:v>19710</c:v>
                </c:pt>
                <c:pt idx="15">
                  <c:v>20455</c:v>
                </c:pt>
                <c:pt idx="16">
                  <c:v>21736</c:v>
                </c:pt>
                <c:pt idx="17">
                  <c:v>19306</c:v>
                </c:pt>
                <c:pt idx="18">
                  <c:v>19790</c:v>
                </c:pt>
                <c:pt idx="19">
                  <c:v>19590</c:v>
                </c:pt>
                <c:pt idx="20">
                  <c:v>19170</c:v>
                </c:pt>
                <c:pt idx="21">
                  <c:v>19334</c:v>
                </c:pt>
                <c:pt idx="22">
                  <c:v>18909</c:v>
                </c:pt>
                <c:pt idx="23">
                  <c:v>19746</c:v>
                </c:pt>
                <c:pt idx="24">
                  <c:v>18537</c:v>
                </c:pt>
                <c:pt idx="25">
                  <c:v>19138</c:v>
                </c:pt>
                <c:pt idx="26">
                  <c:v>18133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Converters'!$B$18:$B$44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Converters'!$D$18:$D$44</c:f>
              <c:numCache>
                <c:formatCode>General</c:formatCode>
                <c:ptCount val="27"/>
                <c:pt idx="0">
                  <c:v>30000</c:v>
                </c:pt>
                <c:pt idx="1">
                  <c:v>31403</c:v>
                </c:pt>
                <c:pt idx="2">
                  <c:v>30696</c:v>
                </c:pt>
                <c:pt idx="3">
                  <c:v>25505</c:v>
                </c:pt>
                <c:pt idx="4">
                  <c:v>23766</c:v>
                </c:pt>
                <c:pt idx="5">
                  <c:v>24661</c:v>
                </c:pt>
                <c:pt idx="6">
                  <c:v>24705</c:v>
                </c:pt>
                <c:pt idx="7">
                  <c:v>23982</c:v>
                </c:pt>
                <c:pt idx="8">
                  <c:v>24090</c:v>
                </c:pt>
                <c:pt idx="9">
                  <c:v>24533</c:v>
                </c:pt>
                <c:pt idx="10">
                  <c:v>22807</c:v>
                </c:pt>
                <c:pt idx="11">
                  <c:v>23838</c:v>
                </c:pt>
                <c:pt idx="12">
                  <c:v>23514</c:v>
                </c:pt>
                <c:pt idx="13">
                  <c:v>22100</c:v>
                </c:pt>
                <c:pt idx="14">
                  <c:v>21057</c:v>
                </c:pt>
                <c:pt idx="15">
                  <c:v>22299</c:v>
                </c:pt>
                <c:pt idx="16">
                  <c:v>22951</c:v>
                </c:pt>
                <c:pt idx="17">
                  <c:v>20553</c:v>
                </c:pt>
                <c:pt idx="18">
                  <c:v>20965</c:v>
                </c:pt>
                <c:pt idx="19">
                  <c:v>20805</c:v>
                </c:pt>
                <c:pt idx="20">
                  <c:v>20201</c:v>
                </c:pt>
                <c:pt idx="21">
                  <c:v>20413</c:v>
                </c:pt>
                <c:pt idx="22">
                  <c:v>20169</c:v>
                </c:pt>
                <c:pt idx="23">
                  <c:v>21436</c:v>
                </c:pt>
                <c:pt idx="24">
                  <c:v>19590</c:v>
                </c:pt>
                <c:pt idx="25">
                  <c:v>19502</c:v>
                </c:pt>
                <c:pt idx="26">
                  <c:v>19154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0833344"/>
        <c:axId val="320832952"/>
      </c:lineChart>
      <c:catAx>
        <c:axId val="32083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20832952"/>
        <c:crosses val="autoZero"/>
        <c:auto val="1"/>
        <c:lblAlgn val="ctr"/>
        <c:lblOffset val="100"/>
        <c:noMultiLvlLbl val="0"/>
      </c:catAx>
      <c:valAx>
        <c:axId val="320832952"/>
        <c:scaling>
          <c:orientation val="minMax"/>
          <c:min val="1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2083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Paying Users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rgbClr val="FF6A00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Users'!$C$18:$C$44</c:f>
              <c:numCache>
                <c:formatCode>General</c:formatCode>
                <c:ptCount val="27"/>
                <c:pt idx="0">
                  <c:v>591599</c:v>
                </c:pt>
                <c:pt idx="1">
                  <c:v>590662</c:v>
                </c:pt>
                <c:pt idx="2">
                  <c:v>586692</c:v>
                </c:pt>
                <c:pt idx="3">
                  <c:v>526985</c:v>
                </c:pt>
                <c:pt idx="4">
                  <c:v>505683</c:v>
                </c:pt>
                <c:pt idx="5">
                  <c:v>492069</c:v>
                </c:pt>
                <c:pt idx="6">
                  <c:v>489949</c:v>
                </c:pt>
                <c:pt idx="7">
                  <c:v>477764</c:v>
                </c:pt>
                <c:pt idx="8">
                  <c:v>474905</c:v>
                </c:pt>
                <c:pt idx="9">
                  <c:v>485085</c:v>
                </c:pt>
                <c:pt idx="10">
                  <c:v>479523</c:v>
                </c:pt>
                <c:pt idx="11">
                  <c:v>497798</c:v>
                </c:pt>
                <c:pt idx="12">
                  <c:v>496351</c:v>
                </c:pt>
                <c:pt idx="13">
                  <c:v>493841</c:v>
                </c:pt>
                <c:pt idx="14">
                  <c:v>484316</c:v>
                </c:pt>
                <c:pt idx="15">
                  <c:v>487661</c:v>
                </c:pt>
                <c:pt idx="16">
                  <c:v>500140</c:v>
                </c:pt>
                <c:pt idx="17">
                  <c:v>484046</c:v>
                </c:pt>
                <c:pt idx="18">
                  <c:v>492567</c:v>
                </c:pt>
                <c:pt idx="19">
                  <c:v>483655</c:v>
                </c:pt>
                <c:pt idx="20">
                  <c:v>476749</c:v>
                </c:pt>
                <c:pt idx="21">
                  <c:v>480809</c:v>
                </c:pt>
                <c:pt idx="22">
                  <c:v>459429</c:v>
                </c:pt>
                <c:pt idx="23">
                  <c:v>484172</c:v>
                </c:pt>
                <c:pt idx="24">
                  <c:v>476821</c:v>
                </c:pt>
                <c:pt idx="25">
                  <c:v>491018</c:v>
                </c:pt>
                <c:pt idx="26">
                  <c:v>481842</c:v>
                </c:pt>
              </c:numCache>
            </c:numRef>
          </c:val>
          <c:smooth val="0"/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Paying Users'!$B$18:$B$44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'Daily Paying Users'!$D$18:$D$44</c:f>
              <c:numCache>
                <c:formatCode>General</c:formatCode>
                <c:ptCount val="27"/>
                <c:pt idx="0">
                  <c:v>604328</c:v>
                </c:pt>
                <c:pt idx="1">
                  <c:v>614710</c:v>
                </c:pt>
                <c:pt idx="2">
                  <c:v>607109</c:v>
                </c:pt>
                <c:pt idx="3">
                  <c:v>558074</c:v>
                </c:pt>
                <c:pt idx="4">
                  <c:v>542213</c:v>
                </c:pt>
                <c:pt idx="5">
                  <c:v>537124</c:v>
                </c:pt>
                <c:pt idx="6">
                  <c:v>537124</c:v>
                </c:pt>
                <c:pt idx="7">
                  <c:v>522923</c:v>
                </c:pt>
                <c:pt idx="8">
                  <c:v>522365</c:v>
                </c:pt>
                <c:pt idx="9">
                  <c:v>526310</c:v>
                </c:pt>
                <c:pt idx="10">
                  <c:v>515975</c:v>
                </c:pt>
                <c:pt idx="11">
                  <c:v>536015</c:v>
                </c:pt>
                <c:pt idx="12">
                  <c:v>540666</c:v>
                </c:pt>
                <c:pt idx="13">
                  <c:v>524655</c:v>
                </c:pt>
                <c:pt idx="14">
                  <c:v>511875</c:v>
                </c:pt>
                <c:pt idx="15">
                  <c:v>518403</c:v>
                </c:pt>
                <c:pt idx="16">
                  <c:v>532658</c:v>
                </c:pt>
                <c:pt idx="17">
                  <c:v>511239</c:v>
                </c:pt>
                <c:pt idx="18">
                  <c:v>512534</c:v>
                </c:pt>
                <c:pt idx="19">
                  <c:v>504502</c:v>
                </c:pt>
                <c:pt idx="20">
                  <c:v>497290</c:v>
                </c:pt>
                <c:pt idx="21">
                  <c:v>503123</c:v>
                </c:pt>
                <c:pt idx="22">
                  <c:v>481699</c:v>
                </c:pt>
                <c:pt idx="23">
                  <c:v>509747</c:v>
                </c:pt>
                <c:pt idx="24">
                  <c:v>499023</c:v>
                </c:pt>
                <c:pt idx="25">
                  <c:v>513080</c:v>
                </c:pt>
                <c:pt idx="26">
                  <c:v>502655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9412136"/>
        <c:axId val="429419584"/>
      </c:lineChart>
      <c:catAx>
        <c:axId val="429412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9584"/>
        <c:crosses val="autoZero"/>
        <c:auto val="1"/>
        <c:lblAlgn val="ctr"/>
        <c:lblOffset val="100"/>
        <c:noMultiLvlLbl val="0"/>
      </c:catAx>
      <c:valAx>
        <c:axId val="429419584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29412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17/09/2017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17/09/2017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Paying users are </a:t>
            </a:r>
            <a:br>
              <a:rPr lang="en-US" dirty="0" smtClean="0">
                <a:solidFill>
                  <a:srgbClr val="00B67D"/>
                </a:solidFill>
              </a:rPr>
            </a:br>
            <a:r>
              <a:rPr lang="en-US" dirty="0" smtClean="0">
                <a:solidFill>
                  <a:srgbClr val="00B67D"/>
                </a:solidFill>
              </a:rPr>
              <a:t>new players in </a:t>
            </a:r>
            <a:br>
              <a:rPr lang="en-US" dirty="0" smtClean="0">
                <a:solidFill>
                  <a:srgbClr val="00B67D"/>
                </a:solidFill>
              </a:rPr>
            </a:br>
            <a:r>
              <a:rPr lang="en-US" dirty="0" smtClean="0">
                <a:solidFill>
                  <a:srgbClr val="00B67D"/>
                </a:solidFill>
              </a:rPr>
              <a:t>on-boarding phase(Hypothesis)</a:t>
            </a:r>
            <a:r>
              <a:rPr lang="en-US" dirty="0" smtClean="0">
                <a:solidFill>
                  <a:srgbClr val="00B67D"/>
                </a:solidFill>
              </a:rPr>
              <a:t> 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681430"/>
              </p:ext>
            </p:extLst>
          </p:nvPr>
        </p:nvGraphicFramePr>
        <p:xfrm>
          <a:off x="838200" y="2286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373979"/>
              </p:ext>
            </p:extLst>
          </p:nvPr>
        </p:nvGraphicFramePr>
        <p:xfrm>
          <a:off x="6167400" y="-152400"/>
          <a:ext cx="477298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698270"/>
              </p:ext>
            </p:extLst>
          </p:nvPr>
        </p:nvGraphicFramePr>
        <p:xfrm>
          <a:off x="6600564" y="3124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086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More data to track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/>
          <a:p>
            <a:r>
              <a:rPr lang="sv-SE" dirty="0" smtClean="0">
                <a:solidFill>
                  <a:schemeClr val="accent1"/>
                </a:solidFill>
              </a:rPr>
              <a:t>Drop off point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When do players make their first purchase</a:t>
            </a:r>
          </a:p>
          <a:p>
            <a:r>
              <a:rPr lang="sv-SE" dirty="0" smtClean="0">
                <a:solidFill>
                  <a:schemeClr val="accent1"/>
                </a:solidFill>
              </a:rPr>
              <a:t>What product do players purchase</a:t>
            </a:r>
          </a:p>
          <a:p>
            <a:endParaRPr lang="sv-SE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7130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Significant difference between the two groups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2DR : on boarding experience – interesting to check the drop off point; and the threshhold of the first play session ( when is the first time player running out of lives) </a:t>
            </a:r>
            <a:r>
              <a:rPr lang="sv-SE" dirty="0" smtClean="0">
                <a:solidFill>
                  <a:schemeClr val="accent2">
                    <a:lumMod val="75000"/>
                  </a:schemeClr>
                </a:solidFill>
              </a:rPr>
              <a:t>[5 min &gt; 30 min] </a:t>
            </a:r>
            <a:r>
              <a:rPr lang="sv-SE" dirty="0" smtClean="0">
                <a:solidFill>
                  <a:schemeClr val="accent1"/>
                </a:solidFill>
              </a:rPr>
              <a:t>In the long run, no difference between the two, see 7DR and 14DR</a:t>
            </a:r>
            <a:endParaRPr lang="sv-SE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sv-SE" dirty="0" smtClean="0"/>
              <a:t>Daily converter: which product is purchased </a:t>
            </a:r>
            <a:r>
              <a:rPr lang="sv-SE" dirty="0" smtClean="0">
                <a:solidFill>
                  <a:schemeClr val="accent2">
                    <a:lumMod val="75000"/>
                  </a:schemeClr>
                </a:solidFill>
              </a:rPr>
              <a:t>[5min &gt; 30 min] </a:t>
            </a:r>
            <a:r>
              <a:rPr lang="sv-SE" dirty="0" smtClean="0">
                <a:solidFill>
                  <a:schemeClr val="accent1"/>
                </a:solidFill>
              </a:rPr>
              <a:t>where do players made their first purchase. In the long run, no difference between the two, see</a:t>
            </a:r>
            <a:endParaRPr lang="sv-SE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592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4058467"/>
              </p:ext>
            </p:extLst>
          </p:nvPr>
        </p:nvGraphicFramePr>
        <p:xfrm>
          <a:off x="609600" y="1549786"/>
          <a:ext cx="6028531" cy="4613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15200" y="838200"/>
            <a:ext cx="3496577" cy="34470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Group 5 minutes slightly better than group 30 min</a:t>
            </a:r>
          </a:p>
          <a:p>
            <a:r>
              <a:rPr lang="sv-SE" sz="1600" dirty="0" smtClean="0">
                <a:solidFill>
                  <a:srgbClr val="404040"/>
                </a:solidFill>
              </a:rPr>
              <a:t>(compare two means)</a:t>
            </a:r>
          </a:p>
          <a:p>
            <a:endParaRPr lang="sv-SE" sz="1600" dirty="0">
              <a:solidFill>
                <a:srgbClr val="404040"/>
              </a:solidFill>
            </a:endParaRPr>
          </a:p>
          <a:p>
            <a:r>
              <a:rPr lang="en-US" sz="1600" b="1" dirty="0"/>
              <a:t>Confidence Interval for the Difference Between Two </a:t>
            </a:r>
            <a:r>
              <a:rPr lang="en-US" sz="1600" b="1" dirty="0" smtClean="0"/>
              <a:t>Means</a:t>
            </a:r>
          </a:p>
          <a:p>
            <a:endParaRPr lang="en-US" sz="1600" b="1" dirty="0"/>
          </a:p>
          <a:p>
            <a:r>
              <a:rPr lang="en-US" sz="1600" b="1" dirty="0"/>
              <a:t>Tests of Significance for Two Unknown Means and Known Standard Deviations</a:t>
            </a:r>
          </a:p>
          <a:p>
            <a:endParaRPr lang="en-US" sz="1600" b="1" dirty="0" smtClean="0"/>
          </a:p>
          <a:p>
            <a:r>
              <a:rPr lang="en-US" sz="1600" b="1" dirty="0"/>
              <a:t>http://www.stat.yale.edu/Courses/1997-98/101/meancomp.htm</a:t>
            </a:r>
          </a:p>
          <a:p>
            <a:endParaRPr lang="sv-SE" sz="1600" dirty="0" smtClean="0">
              <a:solidFill>
                <a:srgbClr val="404040"/>
              </a:solidFill>
            </a:endParaRPr>
          </a:p>
          <a:p>
            <a:r>
              <a:rPr lang="sv-SE" sz="1600" dirty="0" smtClean="0">
                <a:solidFill>
                  <a:srgbClr val="404040"/>
                </a:solidFill>
              </a:rPr>
              <a:t>Why: player got longer play sessions</a:t>
            </a:r>
          </a:p>
        </p:txBody>
      </p:sp>
    </p:spTree>
    <p:extLst>
      <p:ext uri="{BB962C8B-B14F-4D97-AF65-F5344CB8AC3E}">
        <p14:creationId xmlns:p14="http://schemas.microsoft.com/office/powerpoint/2010/main" val="56614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711608"/>
              </p:ext>
            </p:extLst>
          </p:nvPr>
        </p:nvGraphicFramePr>
        <p:xfrm>
          <a:off x="685800" y="1524000"/>
          <a:ext cx="55626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3800" y="1828800"/>
            <a:ext cx="37338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No significant difference</a:t>
            </a:r>
          </a:p>
        </p:txBody>
      </p:sp>
    </p:spTree>
    <p:extLst>
      <p:ext uri="{BB962C8B-B14F-4D97-AF65-F5344CB8AC3E}">
        <p14:creationId xmlns:p14="http://schemas.microsoft.com/office/powerpoint/2010/main" val="208565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Retention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391400" y="1828800"/>
            <a:ext cx="3886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Group 30 min slightly better than group 5 min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263934"/>
              </p:ext>
            </p:extLst>
          </p:nvPr>
        </p:nvGraphicFramePr>
        <p:xfrm>
          <a:off x="1600200" y="2075021"/>
          <a:ext cx="5448300" cy="3855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884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Active Users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4502392"/>
              </p:ext>
            </p:extLst>
          </p:nvPr>
        </p:nvGraphicFramePr>
        <p:xfrm>
          <a:off x="1066800" y="1757814"/>
          <a:ext cx="5958840" cy="3230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43800" y="2667000"/>
            <a:ext cx="3886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Group 30 min slightly better than group 5 min</a:t>
            </a:r>
          </a:p>
        </p:txBody>
      </p:sp>
    </p:spTree>
    <p:extLst>
      <p:ext uri="{BB962C8B-B14F-4D97-AF65-F5344CB8AC3E}">
        <p14:creationId xmlns:p14="http://schemas.microsoft.com/office/powerpoint/2010/main" val="52284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Converters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179017"/>
              </p:ext>
            </p:extLst>
          </p:nvPr>
        </p:nvGraphicFramePr>
        <p:xfrm>
          <a:off x="762000" y="1704618"/>
          <a:ext cx="5943600" cy="401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8600" y="1736249"/>
            <a:ext cx="3657600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Group 5 min better than group 30 min</a:t>
            </a:r>
          </a:p>
          <a:p>
            <a:endParaRPr lang="sv-SE" sz="1600" dirty="0">
              <a:solidFill>
                <a:srgbClr val="404040"/>
              </a:solidFill>
            </a:endParaRPr>
          </a:p>
          <a:p>
            <a:endParaRPr lang="sv-SE" sz="1600" dirty="0" smtClean="0">
              <a:solidFill>
                <a:srgbClr val="404040"/>
              </a:solidFill>
            </a:endParaRPr>
          </a:p>
          <a:p>
            <a:endParaRPr lang="sv-SE" sz="1600" dirty="0">
              <a:solidFill>
                <a:srgbClr val="404040"/>
              </a:solidFill>
            </a:endParaRPr>
          </a:p>
          <a:p>
            <a:r>
              <a:rPr lang="sv-SE" sz="1600" dirty="0" smtClean="0">
                <a:solidFill>
                  <a:srgbClr val="404040"/>
                </a:solidFill>
              </a:rPr>
              <a:t>Q: what is the contributing product? </a:t>
            </a:r>
          </a:p>
        </p:txBody>
      </p:sp>
    </p:spTree>
    <p:extLst>
      <p:ext uri="{BB962C8B-B14F-4D97-AF65-F5344CB8AC3E}">
        <p14:creationId xmlns:p14="http://schemas.microsoft.com/office/powerpoint/2010/main" val="322030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installs 14 Day Churn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10400" y="1723308"/>
            <a:ext cx="786019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churn slightly more than Group 30 min.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Q: what does it mean? Is the difference significant enough?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770030"/>
              </p:ext>
            </p:extLst>
          </p:nvPr>
        </p:nvGraphicFramePr>
        <p:xfrm>
          <a:off x="685800" y="1219200"/>
          <a:ext cx="5989320" cy="499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43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Days Progression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425297"/>
              </p:ext>
            </p:extLst>
          </p:nvPr>
        </p:nvGraphicFramePr>
        <p:xfrm>
          <a:off x="7620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0800" y="1828800"/>
            <a:ext cx="4648200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min, players progress faster than group 30 min. 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Progression speed slows down towards the end?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(Need to look at player churn stats)</a:t>
            </a:r>
          </a:p>
          <a:p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92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50800"/>
            <a:ext cx="12192000" cy="145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Performance Managers’ Case 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19400"/>
            <a:ext cx="10820355" cy="3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Games End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20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302075"/>
              </p:ext>
            </p:extLst>
          </p:nvPr>
        </p:nvGraphicFramePr>
        <p:xfrm>
          <a:off x="6858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67400" y="1736248"/>
            <a:ext cx="5562600" cy="9848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game end from Group 5 min.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”player session” affected by number of lives</a:t>
            </a:r>
          </a:p>
          <a:p>
            <a:r>
              <a:rPr lang="sv-SE" sz="1600" smtClean="0">
                <a:solidFill>
                  <a:srgbClr val="404040"/>
                </a:solidFill>
              </a:rPr>
              <a:t>(how much how often) 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3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Paying Users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859235"/>
              </p:ext>
            </p:extLst>
          </p:nvPr>
        </p:nvGraphicFramePr>
        <p:xfrm>
          <a:off x="1219200" y="1828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0" y="2057400"/>
            <a:ext cx="40386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DPU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products do players pay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8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Gross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22</a:t>
            </a:fld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936446"/>
              </p:ext>
            </p:extLst>
          </p:nvPr>
        </p:nvGraphicFramePr>
        <p:xfrm>
          <a:off x="9144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53200" y="2133600"/>
            <a:ext cx="43434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Group 5 min has higher DGB.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9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Episode Difficulty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702923"/>
              </p:ext>
            </p:extLst>
          </p:nvPr>
        </p:nvGraphicFramePr>
        <p:xfrm>
          <a:off x="14478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05600" y="2057400"/>
            <a:ext cx="4648200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attempts from Group 5 min.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H: player plays more ”carelessly” in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Look together with ”daily games end”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88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Messages sent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014684"/>
              </p:ext>
            </p:extLst>
          </p:nvPr>
        </p:nvGraphicFramePr>
        <p:xfrm>
          <a:off x="1752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05800" y="1981200"/>
            <a:ext cx="25908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Less messages sent from Group 5 min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7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 bars Spent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25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404227"/>
              </p:ext>
            </p:extLst>
          </p:nvPr>
        </p:nvGraphicFramePr>
        <p:xfrm>
          <a:off x="990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8400" y="1828800"/>
            <a:ext cx="502920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More Gold bars spent from Group 5 min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Q: what product do players paid gold bars for?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5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Gross Bookings of first 10 Transactions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26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5097832"/>
              </p:ext>
            </p:extLst>
          </p:nvPr>
        </p:nvGraphicFramePr>
        <p:xfrm>
          <a:off x="9906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0" y="2438400"/>
            <a:ext cx="4925380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smtClean="0">
                <a:solidFill>
                  <a:srgbClr val="404040"/>
                </a:solidFill>
              </a:rPr>
              <a:t>What does this data mean?</a:t>
            </a:r>
          </a:p>
          <a:p>
            <a:endParaRPr lang="sv-SE" sz="1600">
              <a:solidFill>
                <a:srgbClr val="404040"/>
              </a:solidFill>
            </a:endParaRPr>
          </a:p>
          <a:p>
            <a:r>
              <a:rPr lang="sv-SE" sz="1600" smtClean="0">
                <a:solidFill>
                  <a:srgbClr val="404040"/>
                </a:solidFill>
              </a:rPr>
              <a:t>Do player purchase the same type of product?</a:t>
            </a:r>
            <a:endParaRPr lang="sv-SE" sz="1600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0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Incremental Bookings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No significant difference</a:t>
            </a:r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14841"/>
              </p:ext>
            </p:extLst>
          </p:nvPr>
        </p:nvGraphicFramePr>
        <p:xfrm>
          <a:off x="6220727" y="25432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017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Ends for Payers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Same phenomena across all type of players</a:t>
            </a:r>
          </a:p>
          <a:p>
            <a:endParaRPr lang="en-US"/>
          </a:p>
          <a:p>
            <a:r>
              <a:rPr lang="en-US" smtClean="0"/>
              <a:t>Can compare with “game ends for all playres” to see if payers react differently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28</a:t>
            </a:fld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873278"/>
              </p:ext>
            </p:extLst>
          </p:nvPr>
        </p:nvGraphicFramePr>
        <p:xfrm>
          <a:off x="685800" y="2286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356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Paying Users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Group 5 min has less active paying users</a:t>
            </a:r>
          </a:p>
          <a:p>
            <a:endParaRPr lang="en-US"/>
          </a:p>
          <a:p>
            <a:r>
              <a:rPr lang="en-US" smtClean="0"/>
              <a:t>What product do players pay on? </a:t>
            </a:r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519578"/>
              </p:ext>
            </p:extLst>
          </p:nvPr>
        </p:nvGraphicFramePr>
        <p:xfrm>
          <a:off x="914400" y="177281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892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Farm Heroes Saga Healing Lives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34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Active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Any significant difference?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51" y="1933616"/>
            <a:ext cx="2128458" cy="3962400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950537"/>
              </p:ext>
            </p:extLst>
          </p:nvPr>
        </p:nvGraphicFramePr>
        <p:xfrm>
          <a:off x="1371600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965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Problem Statement (Context)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5380" y="1143000"/>
            <a:ext cx="1167662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Lives healing system is a feature in Farm Heroes Saga (FHS) that represents the energy a user needs to play the game. The characteristics of the system are:</a:t>
            </a:r>
          </a:p>
          <a:p>
            <a:r>
              <a:rPr lang="en-US" dirty="0" smtClean="0"/>
              <a:t>After installing, the player is given 5 lives, the maximum number of lives a player can have at any moment;</a:t>
            </a:r>
          </a:p>
          <a:p>
            <a:r>
              <a:rPr lang="en-US" dirty="0" smtClean="0"/>
              <a:t>Whenever failing a level, the player loses one life and a count down starts to measure when that life is regenerated;</a:t>
            </a:r>
          </a:p>
          <a:p>
            <a:r>
              <a:rPr lang="en-US" dirty="0" smtClean="0"/>
              <a:t>If at any point the player loses the last life, they are given the opportunity to purchase additional lives for an amount of gold bars.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 assess the impact of a reduced regeneration time, FHS tested whether players should wait 30 minutes or 5 minutes for a life to be refilled.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the file attached, the results for a series of metrics are reported. Based on the data, </a:t>
            </a:r>
            <a:r>
              <a:rPr lang="en-US" dirty="0" smtClean="0">
                <a:solidFill>
                  <a:schemeClr val="accent1"/>
                </a:solidFill>
              </a:rPr>
              <a:t>extract as much information as possible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and present it in a clear, concise way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/>
                </a:solidFill>
              </a:rPr>
              <a:t>together with a recommendation </a:t>
            </a:r>
            <a:r>
              <a:rPr lang="en-US" dirty="0" smtClean="0"/>
              <a:t>on which group (30 minutes or 5 minutes) to be the final implementation </a:t>
            </a:r>
            <a:r>
              <a:rPr lang="en-US" dirty="0" smtClean="0">
                <a:solidFill>
                  <a:srgbClr val="FA4092"/>
                </a:solidFill>
              </a:rPr>
              <a:t>and future analyses or tests</a:t>
            </a:r>
            <a:r>
              <a:rPr lang="en-US" dirty="0" smtClean="0"/>
              <a:t> you would want to run.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989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Day Retention - Players that installed the game in a day and return in the game the next day;</a:t>
            </a:r>
          </a:p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Day Retention - Players </a:t>
            </a:r>
            <a:r>
              <a:rPr lang="en-US" dirty="0"/>
              <a:t>that installed the game in a day and return in the game </a:t>
            </a:r>
            <a:r>
              <a:rPr lang="en-US" dirty="0" smtClean="0"/>
              <a:t>in the 7</a:t>
            </a:r>
            <a:r>
              <a:rPr lang="en-US" baseline="30000" dirty="0" smtClean="0"/>
              <a:t>th</a:t>
            </a:r>
            <a:r>
              <a:rPr lang="en-US" dirty="0" smtClean="0"/>
              <a:t> day;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 Retention - Players that installed the game in a day and return in the game in the </a:t>
            </a:r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day</a:t>
            </a:r>
            <a:r>
              <a:rPr lang="en-US" dirty="0" smtClean="0"/>
              <a:t>;</a:t>
            </a:r>
          </a:p>
          <a:p>
            <a:r>
              <a:rPr lang="en-US" dirty="0" smtClean="0"/>
              <a:t>Daily Active Users – All players that opened the game in any given day;</a:t>
            </a:r>
          </a:p>
          <a:p>
            <a:r>
              <a:rPr lang="en-US" dirty="0" smtClean="0"/>
              <a:t>Daily Converters – All players that purchased for the first time in a given day;</a:t>
            </a:r>
          </a:p>
          <a:p>
            <a:r>
              <a:rPr lang="en-US" dirty="0" smtClean="0"/>
              <a:t>New Installs 14 Day Churn – The number of players that installed the game in a day and churned in 14 days or less;</a:t>
            </a:r>
          </a:p>
          <a:p>
            <a:r>
              <a:rPr lang="en-US" dirty="0" smtClean="0"/>
              <a:t>Churner – A player that stopped playing the game for a longer period of time;</a:t>
            </a:r>
          </a:p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Day Progression – The maximum level a player reached in 14 days since installing the game;</a:t>
            </a:r>
          </a:p>
          <a:p>
            <a:r>
              <a:rPr lang="en-US" dirty="0" smtClean="0"/>
              <a:t>Daily Game Ends – The total number of game rounds played in a day;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19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and notions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Daily Paying Users – The total number of players that performed at least 1 transaction in a given day;</a:t>
            </a:r>
          </a:p>
          <a:p>
            <a:r>
              <a:rPr lang="en-US" dirty="0" smtClean="0"/>
              <a:t>Daily Gross Bookings – The total amount of money accounted from transactions in a day;</a:t>
            </a:r>
          </a:p>
          <a:p>
            <a:r>
              <a:rPr lang="en-US" dirty="0" smtClean="0"/>
              <a:t>Episode Difficulty – The number of attempts per player needed to complete an episode;</a:t>
            </a:r>
          </a:p>
          <a:p>
            <a:r>
              <a:rPr lang="en-US" dirty="0" smtClean="0"/>
              <a:t>Daily Messages Sent – The total number of messages sent in a day;</a:t>
            </a:r>
          </a:p>
          <a:p>
            <a:r>
              <a:rPr lang="en-US" dirty="0" smtClean="0"/>
              <a:t>Gold Bars Spent – The sum of all gold bars spent by all players for their purchases;</a:t>
            </a:r>
          </a:p>
          <a:p>
            <a:r>
              <a:rPr lang="en-US" dirty="0" smtClean="0"/>
              <a:t>Gross Bookings from first 10 Transactions – The amount of money accounted by each transaction number;</a:t>
            </a:r>
          </a:p>
          <a:p>
            <a:r>
              <a:rPr lang="en-US" dirty="0" smtClean="0"/>
              <a:t>Network Incremental Bookings – The additional revenue created for the network;</a:t>
            </a:r>
          </a:p>
          <a:p>
            <a:r>
              <a:rPr lang="en-US" dirty="0" smtClean="0"/>
              <a:t>Game Ends for Payers – The total number of game rounds played by paying users;</a:t>
            </a:r>
          </a:p>
          <a:p>
            <a:r>
              <a:rPr lang="en-US" dirty="0" smtClean="0"/>
              <a:t>Daily Active Payers – The number of players that paid at least once in the last 30 days and opened the game in a given day;</a:t>
            </a:r>
          </a:p>
          <a:p>
            <a:r>
              <a:rPr lang="en-US" dirty="0" smtClean="0"/>
              <a:t>Weekly Active Users – The number of players that opened the game in a given week.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7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60369"/>
              </p:ext>
            </p:extLst>
          </p:nvPr>
        </p:nvGraphicFramePr>
        <p:xfrm>
          <a:off x="7543800" y="4724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30 min yield more sustainable longterm profit by having </a:t>
            </a:r>
            <a:r>
              <a:rPr lang="sv-SE" dirty="0" smtClean="0">
                <a:solidFill>
                  <a:schemeClr val="accent1"/>
                </a:solidFill>
              </a:rPr>
              <a:t>more active paying user</a:t>
            </a:r>
            <a:r>
              <a:rPr lang="sv-SE" dirty="0" smtClean="0"/>
              <a:t>, </a:t>
            </a:r>
            <a:r>
              <a:rPr lang="sv-SE" dirty="0" smtClean="0">
                <a:solidFill>
                  <a:schemeClr val="accent1"/>
                </a:solidFill>
              </a:rPr>
              <a:t>more DAU, a trend of more WAU </a:t>
            </a:r>
            <a:r>
              <a:rPr lang="sv-SE" dirty="0" smtClean="0"/>
              <a:t>and </a:t>
            </a:r>
            <a:r>
              <a:rPr lang="sv-SE" dirty="0" smtClean="0">
                <a:solidFill>
                  <a:schemeClr val="accent1"/>
                </a:solidFill>
              </a:rPr>
              <a:t>slower content consumption</a:t>
            </a:r>
            <a:r>
              <a:rPr lang="sv-SE" dirty="0" smtClean="0"/>
              <a:t> while 5min provides better on-boarding experience and short-term profit with </a:t>
            </a:r>
            <a:r>
              <a:rPr lang="sv-SE" dirty="0" smtClean="0">
                <a:solidFill>
                  <a:schemeClr val="accent1"/>
                </a:solidFill>
              </a:rPr>
              <a:t>hight 2DR </a:t>
            </a:r>
            <a:r>
              <a:rPr lang="sv-SE" dirty="0" smtClean="0">
                <a:solidFill>
                  <a:schemeClr val="tx1"/>
                </a:solidFill>
              </a:rPr>
              <a:t>and more </a:t>
            </a:r>
            <a:r>
              <a:rPr lang="sv-SE" dirty="0" smtClean="0">
                <a:solidFill>
                  <a:schemeClr val="accent1"/>
                </a:solidFill>
              </a:rPr>
              <a:t>first time converter </a:t>
            </a:r>
            <a:endParaRPr lang="sv-SE" dirty="0">
              <a:solidFill>
                <a:schemeClr val="accent1"/>
              </a:solidFill>
            </a:endParaRPr>
          </a:p>
          <a:p>
            <a:endParaRPr lang="sv-SE" dirty="0" smtClean="0"/>
          </a:p>
          <a:p>
            <a:r>
              <a:rPr lang="sv-SE" dirty="0" smtClean="0"/>
              <a:t>Suggestion: implement 30min for the game while optimize the on-boarding experience with edequate life bonus.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031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30min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5380" y="1772816"/>
            <a:ext cx="2761220" cy="4285083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>
                <a:solidFill>
                  <a:schemeClr val="accent1"/>
                </a:solidFill>
              </a:rPr>
              <a:t>Good for long term !</a:t>
            </a:r>
            <a:endParaRPr lang="sv-SE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653658"/>
              </p:ext>
            </p:extLst>
          </p:nvPr>
        </p:nvGraphicFramePr>
        <p:xfrm>
          <a:off x="3733800" y="64163"/>
          <a:ext cx="4724400" cy="3111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631615"/>
              </p:ext>
            </p:extLst>
          </p:nvPr>
        </p:nvGraphicFramePr>
        <p:xfrm>
          <a:off x="990600" y="32991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836171"/>
              </p:ext>
            </p:extLst>
          </p:nvPr>
        </p:nvGraphicFramePr>
        <p:xfrm>
          <a:off x="6674090" y="2975291"/>
          <a:ext cx="4983480" cy="339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73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>
                <a:solidFill>
                  <a:srgbClr val="00B67D"/>
                </a:solidFill>
              </a:rPr>
              <a:t>5</a:t>
            </a:r>
            <a:r>
              <a:rPr lang="en-US" dirty="0" smtClean="0">
                <a:solidFill>
                  <a:srgbClr val="00B67D"/>
                </a:solidFill>
              </a:rPr>
              <a:t>min 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5380" y="1772816"/>
            <a:ext cx="3066020" cy="4285083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>
                <a:solidFill>
                  <a:srgbClr val="00B67D"/>
                </a:solidFill>
              </a:rPr>
              <a:t>Good for on-boarding!</a:t>
            </a:r>
          </a:p>
          <a:p>
            <a:pPr marL="0" indent="0">
              <a:buNone/>
            </a:pPr>
            <a:endParaRPr lang="sv-SE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301084"/>
              </p:ext>
            </p:extLst>
          </p:nvPr>
        </p:nvGraphicFramePr>
        <p:xfrm>
          <a:off x="4648200" y="-7875"/>
          <a:ext cx="5105400" cy="354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521251"/>
              </p:ext>
            </p:extLst>
          </p:nvPr>
        </p:nvGraphicFramePr>
        <p:xfrm>
          <a:off x="332420" y="2895600"/>
          <a:ext cx="477298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513333"/>
              </p:ext>
            </p:extLst>
          </p:nvPr>
        </p:nvGraphicFramePr>
        <p:xfrm>
          <a:off x="6934200" y="36619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56138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208096-0A2A-4640-A57B-F10E522164E3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238A18F-14AD-4180-9E85-46130FCDB8CB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3E4CCF-EEA9-4FC9-8EC4-A7C1F1E93011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7D294B6-E989-465A-A928-BD41C8DDED9F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5ECCDA74-4262-4929-A038-C9B7828B1199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8DBAC87-0C6F-4637-AF3A-BD09885D1E41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6198C458-0EBA-4881-9236-8F6CB70D0C62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ACBB74D-40D4-4787-960D-7A85C1ED3B23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</Template>
  <TotalTime>4339</TotalTime>
  <Words>1222</Words>
  <Application>Microsoft Office PowerPoint</Application>
  <PresentationFormat>Widescreen</PresentationFormat>
  <Paragraphs>184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Super Grotesk Offc Pro</vt:lpstr>
      <vt:lpstr>Arial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Worksheet</vt:lpstr>
      <vt:lpstr>PowerPoint Presentation</vt:lpstr>
      <vt:lpstr>Business Performance Managers’ Case Study</vt:lpstr>
      <vt:lpstr>Farm Heroes Saga Healing Lives Test</vt:lpstr>
      <vt:lpstr>Problem Statement (Context)</vt:lpstr>
      <vt:lpstr>Definitions and notions</vt:lpstr>
      <vt:lpstr>Definitions and notions</vt:lpstr>
      <vt:lpstr>Conclusion</vt:lpstr>
      <vt:lpstr>30min </vt:lpstr>
      <vt:lpstr>5min </vt:lpstr>
      <vt:lpstr>Paying users are  new players in  on-boarding phase(Hypothesis) </vt:lpstr>
      <vt:lpstr>More data to track</vt:lpstr>
      <vt:lpstr>Significant difference between the two groups</vt:lpstr>
      <vt:lpstr>2nd Day Retention</vt:lpstr>
      <vt:lpstr>7th Day Retention</vt:lpstr>
      <vt:lpstr>14th Day Retention</vt:lpstr>
      <vt:lpstr>Daily Active Users</vt:lpstr>
      <vt:lpstr>Daily Converters</vt:lpstr>
      <vt:lpstr>New installs 14 Day Churn</vt:lpstr>
      <vt:lpstr>14th Days Progression</vt:lpstr>
      <vt:lpstr>Daily Games End </vt:lpstr>
      <vt:lpstr>Daily Paying Users</vt:lpstr>
      <vt:lpstr>Daily Gross Bookings</vt:lpstr>
      <vt:lpstr>Episode Difficulty</vt:lpstr>
      <vt:lpstr>Daily Messages sent</vt:lpstr>
      <vt:lpstr>Gold bars Spent</vt:lpstr>
      <vt:lpstr>Gross Bookings of first 10 Transactions</vt:lpstr>
      <vt:lpstr>Network Incremental Bookings</vt:lpstr>
      <vt:lpstr>Game Ends for Payers</vt:lpstr>
      <vt:lpstr>Active Paying Users</vt:lpstr>
      <vt:lpstr>Weekly Active Users</vt:lpstr>
    </vt:vector>
  </TitlesOfParts>
  <Company>King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Puiu Fatulescu</dc:creator>
  <cp:lastModifiedBy>Yan Dou</cp:lastModifiedBy>
  <cp:revision>74</cp:revision>
  <cp:lastPrinted>2015-11-04T13:26:34Z</cp:lastPrinted>
  <dcterms:created xsi:type="dcterms:W3CDTF">2017-07-05T12:46:16Z</dcterms:created>
  <dcterms:modified xsi:type="dcterms:W3CDTF">2017-09-18T10:15:59Z</dcterms:modified>
</cp:coreProperties>
</file>